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9"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75" r:id="rId18"/>
    <p:sldId id="261" r:id="rId19"/>
    <p:sldId id="293" r:id="rId20"/>
    <p:sldId id="291" r:id="rId21"/>
    <p:sldId id="265" r:id="rId22"/>
    <p:sldId id="266" r:id="rId23"/>
    <p:sldId id="267" r:id="rId24"/>
    <p:sldId id="268" r:id="rId25"/>
    <p:sldId id="294" r:id="rId26"/>
    <p:sldId id="269" r:id="rId27"/>
    <p:sldId id="270" r:id="rId28"/>
    <p:sldId id="271" r:id="rId29"/>
    <p:sldId id="272" r:id="rId30"/>
    <p:sldId id="292" r:id="rId31"/>
    <p:sldId id="273" r:id="rId32"/>
    <p:sldId id="274" r:id="rId33"/>
    <p:sldId id="26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4B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79606" autoAdjust="0"/>
  </p:normalViewPr>
  <p:slideViewPr>
    <p:cSldViewPr snapToGrid="0" snapToObjects="1">
      <p:cViewPr varScale="1">
        <p:scale>
          <a:sx n="92" d="100"/>
          <a:sy n="92" d="100"/>
        </p:scale>
        <p:origin x="234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B60CC-3220-4310-91C8-FA5B1749EB84}" type="datetimeFigureOut">
              <a:rPr lang="en-US" smtClean="0"/>
              <a:t>7/14/2016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D9A02-2685-4AFB-87B8-DCC32806FFFB}" type="slidenum">
              <a:rPr lang="en-US" smtClean="0"/>
              <a:t>‹#›</a:t>
            </a:fld>
            <a:endParaRPr lang="en-US"/>
          </a:p>
        </p:txBody>
      </p:sp>
    </p:spTree>
    <p:extLst>
      <p:ext uri="{BB962C8B-B14F-4D97-AF65-F5344CB8AC3E}">
        <p14:creationId xmlns:p14="http://schemas.microsoft.com/office/powerpoint/2010/main" val="262105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 of Love!</a:t>
            </a:r>
            <a:br>
              <a:rPr lang="en-US" dirty="0"/>
            </a:br>
            <a:br>
              <a:rPr lang="en-US" dirty="0"/>
            </a:br>
            <a:r>
              <a:rPr lang="en-US" dirty="0"/>
              <a:t>v.9</a:t>
            </a:r>
            <a:r>
              <a:rPr lang="en-US" baseline="0" dirty="0"/>
              <a:t> kept Fathers commandments</a:t>
            </a:r>
          </a:p>
          <a:p>
            <a:endParaRPr lang="en-US" baseline="0" dirty="0"/>
          </a:p>
          <a:p>
            <a:r>
              <a:rPr lang="en-US" sz="1200" kern="1200" dirty="0">
                <a:solidFill>
                  <a:schemeClr val="tx1"/>
                </a:solidFill>
                <a:effectLst/>
                <a:latin typeface="+mn-lt"/>
                <a:ea typeface="+mn-ea"/>
                <a:cs typeface="+mn-cs"/>
              </a:rPr>
              <a:t>Mark 12:28 (NASB95) </a:t>
            </a:r>
          </a:p>
          <a:p>
            <a:r>
              <a:rPr lang="en-US" sz="1200" u="none" strike="noStrike" kern="1200" baseline="30000" dirty="0">
                <a:solidFill>
                  <a:schemeClr val="tx1"/>
                </a:solidFill>
                <a:effectLst/>
                <a:latin typeface="+mn-lt"/>
                <a:ea typeface="+mn-ea"/>
                <a:cs typeface="+mn-cs"/>
              </a:rPr>
              <a:t>28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One of the scribes came and heard them arguing, and recognizing that He had answered them well, asked Him, “What commandment is the foremost of all?” </a:t>
            </a:r>
          </a:p>
          <a:p>
            <a:br>
              <a:rPr lang="en-US" baseline="0" dirty="0"/>
            </a:br>
            <a:r>
              <a:rPr lang="en-US" sz="1200" kern="1200" dirty="0">
                <a:solidFill>
                  <a:schemeClr val="tx1"/>
                </a:solidFill>
                <a:effectLst/>
                <a:latin typeface="+mn-lt"/>
                <a:ea typeface="+mn-ea"/>
                <a:cs typeface="+mn-cs"/>
              </a:rPr>
              <a:t>Mark 12:29–31 (NASB95) </a:t>
            </a:r>
          </a:p>
          <a:p>
            <a:r>
              <a:rPr lang="en-US" sz="1200" u="none" strike="noStrike" kern="1200" baseline="30000" dirty="0">
                <a:solidFill>
                  <a:schemeClr val="tx1"/>
                </a:solidFill>
                <a:effectLst/>
                <a:latin typeface="+mn-lt"/>
                <a:ea typeface="+mn-ea"/>
                <a:cs typeface="+mn-cs"/>
              </a:rPr>
              <a:t>29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Jesus answered, “The foremost is, </a:t>
            </a:r>
            <a:r>
              <a:rPr lang="en-US" sz="1200" b="1" kern="1200" dirty="0">
                <a:solidFill>
                  <a:schemeClr val="tx1"/>
                </a:solidFill>
                <a:effectLst/>
                <a:latin typeface="+mn-lt"/>
                <a:ea typeface="+mn-ea"/>
                <a:cs typeface="+mn-cs"/>
              </a:rPr>
              <a:t>‘</a:t>
            </a:r>
            <a:r>
              <a:rPr lang="en-US" sz="1200" b="1" kern="1200" cap="small" dirty="0">
                <a:solidFill>
                  <a:schemeClr val="tx1"/>
                </a:solidFill>
                <a:effectLst/>
                <a:latin typeface="+mn-lt"/>
                <a:ea typeface="+mn-ea"/>
                <a:cs typeface="+mn-cs"/>
              </a:rPr>
              <a:t>Hear</a:t>
            </a:r>
            <a:r>
              <a:rPr lang="en-US" sz="1200" b="1" kern="1200" dirty="0">
                <a:solidFill>
                  <a:schemeClr val="tx1"/>
                </a:solidFill>
                <a:effectLst/>
                <a:latin typeface="+mn-lt"/>
                <a:ea typeface="+mn-ea"/>
                <a:cs typeface="+mn-cs"/>
              </a:rPr>
              <a:t>, O </a:t>
            </a:r>
            <a:r>
              <a:rPr lang="en-US" sz="1200" b="1" kern="1200" cap="small" dirty="0">
                <a:solidFill>
                  <a:schemeClr val="tx1"/>
                </a:solidFill>
                <a:effectLst/>
                <a:latin typeface="+mn-lt"/>
                <a:ea typeface="+mn-ea"/>
                <a:cs typeface="+mn-cs"/>
              </a:rPr>
              <a:t>Israel</a:t>
            </a:r>
            <a:r>
              <a:rPr lang="en-US" sz="1200" b="1" kern="1200" dirty="0">
                <a:solidFill>
                  <a:schemeClr val="tx1"/>
                </a:solidFill>
                <a:effectLst/>
                <a:latin typeface="+mn-lt"/>
                <a:ea typeface="+mn-ea"/>
                <a:cs typeface="+mn-cs"/>
              </a:rPr>
              <a:t>! </a:t>
            </a:r>
            <a:r>
              <a:rPr lang="en-US" sz="1200" b="1" kern="1200" cap="small" dirty="0">
                <a:solidFill>
                  <a:schemeClr val="tx1"/>
                </a:solidFill>
                <a:effectLst/>
                <a:latin typeface="+mn-lt"/>
                <a:ea typeface="+mn-ea"/>
                <a:cs typeface="+mn-cs"/>
              </a:rPr>
              <a:t>The Lord our God is one Lord</a:t>
            </a:r>
            <a:r>
              <a:rPr lang="en-US" sz="1200" b="1" kern="1200" dirty="0">
                <a:solidFill>
                  <a:schemeClr val="tx1"/>
                </a:solidFill>
                <a:effectLst/>
                <a:latin typeface="+mn-lt"/>
                <a:ea typeface="+mn-ea"/>
                <a:cs typeface="+mn-cs"/>
              </a:rPr>
              <a:t>; </a:t>
            </a:r>
            <a:r>
              <a:rPr lang="en-US" sz="1200" b="1" u="none" strike="noStrike" kern="1200" baseline="30000" dirty="0">
                <a:solidFill>
                  <a:schemeClr val="tx1"/>
                </a:solidFill>
                <a:effectLst/>
                <a:latin typeface="+mn-lt"/>
                <a:ea typeface="+mn-ea"/>
                <a:cs typeface="+mn-cs"/>
              </a:rPr>
              <a:t>30</a:t>
            </a:r>
            <a:r>
              <a:rPr lang="en-US" sz="1200" b="1" u="none" strike="noStrike" kern="1200" dirty="0">
                <a:solidFill>
                  <a:schemeClr val="tx1"/>
                </a:solidFill>
                <a:effectLst/>
                <a:latin typeface="+mn-lt"/>
                <a:ea typeface="+mn-ea"/>
                <a:cs typeface="+mn-cs"/>
              </a:rPr>
              <a:t> </a:t>
            </a:r>
            <a:r>
              <a:rPr lang="en-US" sz="1200" b="1" kern="1200" cap="small" dirty="0">
                <a:solidFill>
                  <a:schemeClr val="tx1"/>
                </a:solidFill>
                <a:effectLst/>
                <a:latin typeface="+mn-lt"/>
                <a:ea typeface="+mn-ea"/>
                <a:cs typeface="+mn-cs"/>
              </a:rPr>
              <a:t>and you shall love the Lord your God with all your heart</a:t>
            </a:r>
            <a:r>
              <a:rPr lang="en-US" sz="1200" b="1" kern="1200" dirty="0">
                <a:solidFill>
                  <a:schemeClr val="tx1"/>
                </a:solidFill>
                <a:effectLst/>
                <a:latin typeface="+mn-lt"/>
                <a:ea typeface="+mn-ea"/>
                <a:cs typeface="+mn-cs"/>
              </a:rPr>
              <a:t>, </a:t>
            </a:r>
            <a:r>
              <a:rPr lang="en-US" sz="1200" b="1" kern="1200" cap="small" dirty="0">
                <a:solidFill>
                  <a:schemeClr val="tx1"/>
                </a:solidFill>
                <a:effectLst/>
                <a:latin typeface="+mn-lt"/>
                <a:ea typeface="+mn-ea"/>
                <a:cs typeface="+mn-cs"/>
              </a:rPr>
              <a:t>and with all your soul</a:t>
            </a:r>
            <a:r>
              <a:rPr lang="en-US" sz="1200" b="1" kern="1200" dirty="0">
                <a:solidFill>
                  <a:schemeClr val="tx1"/>
                </a:solidFill>
                <a:effectLst/>
                <a:latin typeface="+mn-lt"/>
                <a:ea typeface="+mn-ea"/>
                <a:cs typeface="+mn-cs"/>
              </a:rPr>
              <a:t>, </a:t>
            </a:r>
            <a:r>
              <a:rPr lang="en-US" sz="1200" b="1" kern="1200" cap="small" dirty="0">
                <a:solidFill>
                  <a:schemeClr val="tx1"/>
                </a:solidFill>
                <a:effectLst/>
                <a:latin typeface="+mn-lt"/>
                <a:ea typeface="+mn-ea"/>
                <a:cs typeface="+mn-cs"/>
              </a:rPr>
              <a:t>and with all your mind, and with all your strength</a:t>
            </a:r>
            <a:r>
              <a:rPr lang="en-US" sz="1200" b="1" kern="1200" dirty="0">
                <a:solidFill>
                  <a:schemeClr val="tx1"/>
                </a:solidFill>
                <a:effectLst/>
                <a:latin typeface="+mn-lt"/>
                <a:ea typeface="+mn-ea"/>
                <a:cs typeface="+mn-cs"/>
              </a:rPr>
              <a:t>.’ </a:t>
            </a:r>
            <a:r>
              <a:rPr lang="en-US" sz="1200" b="1" u="none" strike="noStrike" kern="1200" baseline="30000" dirty="0">
                <a:solidFill>
                  <a:schemeClr val="tx1"/>
                </a:solidFill>
                <a:effectLst/>
                <a:latin typeface="+mn-lt"/>
                <a:ea typeface="+mn-ea"/>
                <a:cs typeface="+mn-cs"/>
              </a:rPr>
              <a:t>31</a:t>
            </a:r>
            <a:r>
              <a:rPr lang="en-US" sz="1200" b="1" u="none" strike="noStrik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second is this, ‘</a:t>
            </a:r>
            <a:r>
              <a:rPr lang="en-US" sz="1200" b="1" kern="1200" cap="small" dirty="0">
                <a:solidFill>
                  <a:schemeClr val="tx1"/>
                </a:solidFill>
                <a:effectLst/>
                <a:latin typeface="+mn-lt"/>
                <a:ea typeface="+mn-ea"/>
                <a:cs typeface="+mn-cs"/>
              </a:rPr>
              <a:t>You shall love your neighbor as yourself</a:t>
            </a:r>
            <a:r>
              <a:rPr lang="en-US" sz="1200" b="1" kern="1200" dirty="0">
                <a:solidFill>
                  <a:schemeClr val="tx1"/>
                </a:solidFill>
                <a:effectLst/>
                <a:latin typeface="+mn-lt"/>
                <a:ea typeface="+mn-ea"/>
                <a:cs typeface="+mn-cs"/>
              </a:rPr>
              <a:t>.’ There is no other commandment greater than these.”</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B6D9A02-2685-4AFB-87B8-DCC32806FFFB}" type="slidenum">
              <a:rPr lang="en-US" smtClean="0"/>
              <a:t>18</a:t>
            </a:fld>
            <a:endParaRPr lang="en-US"/>
          </a:p>
        </p:txBody>
      </p:sp>
    </p:spTree>
    <p:extLst>
      <p:ext uri="{BB962C8B-B14F-4D97-AF65-F5344CB8AC3E}">
        <p14:creationId xmlns:p14="http://schemas.microsoft.com/office/powerpoint/2010/main" val="2311618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disciples are called by the Gospel:</a:t>
            </a:r>
            <a:br>
              <a:rPr lang="en-US" dirty="0"/>
            </a:br>
            <a:br>
              <a:rPr lang="en-US" dirty="0"/>
            </a:br>
            <a:r>
              <a:rPr lang="en-US" sz="1200" kern="1200" dirty="0">
                <a:solidFill>
                  <a:schemeClr val="tx1"/>
                </a:solidFill>
                <a:effectLst/>
                <a:latin typeface="+mn-lt"/>
                <a:ea typeface="+mn-ea"/>
                <a:cs typeface="+mn-cs"/>
              </a:rPr>
              <a:t>2 Thessalonians 2:13–14 (NASB95) </a:t>
            </a:r>
          </a:p>
          <a:p>
            <a:r>
              <a:rPr lang="en-US" sz="1200" u="none" strike="noStrike" kern="1200" baseline="30000" dirty="0">
                <a:solidFill>
                  <a:schemeClr val="tx1"/>
                </a:solidFill>
                <a:effectLst/>
                <a:latin typeface="+mn-lt"/>
                <a:ea typeface="+mn-ea"/>
                <a:cs typeface="+mn-cs"/>
              </a:rPr>
              <a:t>13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we should always give thanks to God for you, brethren beloved by the Lord, because God has chosen you from the beginning for salvation through sanctification by the Spirit and faith in the truth. </a:t>
            </a:r>
            <a:r>
              <a:rPr lang="en-US" sz="1200" u="none" strike="noStrike" kern="1200" baseline="30000" dirty="0">
                <a:solidFill>
                  <a:schemeClr val="tx1"/>
                </a:solidFill>
                <a:effectLst/>
                <a:latin typeface="+mn-lt"/>
                <a:ea typeface="+mn-ea"/>
                <a:cs typeface="+mn-cs"/>
              </a:rPr>
              <a:t>14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was for this He called you through our gospel, that you may gain the glory of our Lord Jesus Christ. </a:t>
            </a:r>
          </a:p>
          <a:p>
            <a:br>
              <a:rPr lang="en-US" dirty="0"/>
            </a:br>
            <a:r>
              <a:rPr lang="en-US" dirty="0"/>
              <a:t>and “whosoever will” can choose to obey:</a:t>
            </a:r>
            <a:br>
              <a:rPr lang="en-US" dirty="0"/>
            </a:br>
            <a:br>
              <a:rPr lang="en-US" dirty="0"/>
            </a:br>
            <a:r>
              <a:rPr lang="en-US" sz="1200" kern="1200" dirty="0">
                <a:solidFill>
                  <a:schemeClr val="tx1"/>
                </a:solidFill>
                <a:effectLst/>
                <a:latin typeface="+mn-lt"/>
                <a:ea typeface="+mn-ea"/>
                <a:cs typeface="+mn-cs"/>
              </a:rPr>
              <a:t>Revelation 22:17 (NASB95) </a:t>
            </a:r>
          </a:p>
          <a:p>
            <a:r>
              <a:rPr lang="en-US" sz="1200" u="none" strike="noStrike" kern="1200" baseline="30000" dirty="0">
                <a:solidFill>
                  <a:schemeClr val="tx1"/>
                </a:solidFill>
                <a:effectLst/>
                <a:latin typeface="+mn-lt"/>
                <a:ea typeface="+mn-ea"/>
                <a:cs typeface="+mn-cs"/>
              </a:rPr>
              <a:t>17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Spirit and the bride say, “Come.” And let the one who hears say, “Come.” And let the one who is thirsty come; let the one who wishes take the water of life without cost.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Romans 6:16–18 (NASB95) </a:t>
            </a:r>
          </a:p>
          <a:p>
            <a:r>
              <a:rPr lang="en-US" sz="1200" u="none" strike="noStrike" kern="1200" baseline="30000" dirty="0">
                <a:solidFill>
                  <a:schemeClr val="tx1"/>
                </a:solidFill>
                <a:effectLst/>
                <a:latin typeface="+mn-lt"/>
                <a:ea typeface="+mn-ea"/>
                <a:cs typeface="+mn-cs"/>
              </a:rPr>
              <a:t>16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 you not know that when you present yourselves to someone </a:t>
            </a:r>
            <a:r>
              <a:rPr lang="en-US" sz="1200" i="1" kern="1200" dirty="0">
                <a:solidFill>
                  <a:schemeClr val="tx1"/>
                </a:solidFill>
                <a:effectLst/>
                <a:latin typeface="+mn-lt"/>
                <a:ea typeface="+mn-ea"/>
                <a:cs typeface="+mn-cs"/>
              </a:rPr>
              <a:t>as</a:t>
            </a:r>
            <a:r>
              <a:rPr lang="en-US" sz="1200" kern="1200" dirty="0">
                <a:solidFill>
                  <a:schemeClr val="tx1"/>
                </a:solidFill>
                <a:effectLst/>
                <a:latin typeface="+mn-lt"/>
                <a:ea typeface="+mn-ea"/>
                <a:cs typeface="+mn-cs"/>
              </a:rPr>
              <a:t> slaves for obedience, you are slaves of the one whom you obey, either of sin resulting in death, or of obedience resulting in righteousness? </a:t>
            </a:r>
            <a:r>
              <a:rPr lang="en-US" sz="1200" u="none" strike="noStrike" kern="1200" baseline="30000" dirty="0">
                <a:solidFill>
                  <a:schemeClr val="tx1"/>
                </a:solidFill>
                <a:effectLst/>
                <a:latin typeface="+mn-lt"/>
                <a:ea typeface="+mn-ea"/>
                <a:cs typeface="+mn-cs"/>
              </a:rPr>
              <a:t>17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thanks be to God that though you were slaves of sin, you became obedient from the heart to that form of teaching to which you were committed, </a:t>
            </a:r>
            <a:r>
              <a:rPr lang="en-US" sz="1200" u="none" strike="noStrike" kern="1200" baseline="30000" dirty="0">
                <a:solidFill>
                  <a:schemeClr val="tx1"/>
                </a:solidFill>
                <a:effectLst/>
                <a:latin typeface="+mn-lt"/>
                <a:ea typeface="+mn-ea"/>
                <a:cs typeface="+mn-cs"/>
              </a:rPr>
              <a:t>18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having been freed from sin, you became slaves of righteousness. </a:t>
            </a:r>
          </a:p>
          <a:p>
            <a:endParaRPr lang="en-US" dirty="0"/>
          </a:p>
        </p:txBody>
      </p:sp>
      <p:sp>
        <p:nvSpPr>
          <p:cNvPr id="4" name="Slide Number Placeholder 3"/>
          <p:cNvSpPr>
            <a:spLocks noGrp="1"/>
          </p:cNvSpPr>
          <p:nvPr>
            <p:ph type="sldNum" sz="quarter" idx="10"/>
          </p:nvPr>
        </p:nvSpPr>
        <p:spPr/>
        <p:txBody>
          <a:bodyPr/>
          <a:lstStyle/>
          <a:p>
            <a:fld id="{BB6D9A02-2685-4AFB-87B8-DCC32806FFFB}" type="slidenum">
              <a:rPr lang="en-US" smtClean="0"/>
              <a:t>27</a:t>
            </a:fld>
            <a:endParaRPr lang="en-US"/>
          </a:p>
        </p:txBody>
      </p:sp>
    </p:spTree>
    <p:extLst>
      <p:ext uri="{BB962C8B-B14F-4D97-AF65-F5344CB8AC3E}">
        <p14:creationId xmlns:p14="http://schemas.microsoft.com/office/powerpoint/2010/main" val="3377795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is the godless world, the world organized</a:t>
            </a:r>
            <a:r>
              <a:rPr lang="en-US" baseline="0" dirty="0"/>
              <a:t> in opposition to God, and therefore opposed to his people.</a:t>
            </a:r>
            <a:br>
              <a:rPr lang="en-US" baseline="0" dirty="0"/>
            </a:br>
            <a:br>
              <a:rPr lang="en-US" baseline="0" dirty="0"/>
            </a:br>
            <a:r>
              <a:rPr lang="en-US" baseline="0" dirty="0"/>
              <a:t>Jesus was a target for their opposition, a victim of their hostility.</a:t>
            </a:r>
            <a:br>
              <a:rPr lang="en-US" baseline="0" dirty="0"/>
            </a:br>
            <a:br>
              <a:rPr lang="en-US" baseline="0" dirty="0"/>
            </a:br>
            <a:r>
              <a:rPr lang="en-US" baseline="0" dirty="0"/>
              <a:t>Jesus followers are his own people, in the world, whom he set his love.</a:t>
            </a:r>
            <a:br>
              <a:rPr lang="en-US" baseline="0" dirty="0"/>
            </a:br>
            <a:br>
              <a:rPr lang="en-US" baseline="0" dirty="0"/>
            </a:br>
            <a:r>
              <a:rPr lang="en-US" sz="1200" kern="1200" dirty="0">
                <a:solidFill>
                  <a:schemeClr val="tx1"/>
                </a:solidFill>
                <a:effectLst/>
                <a:latin typeface="+mn-lt"/>
                <a:ea typeface="+mn-ea"/>
                <a:cs typeface="+mn-cs"/>
              </a:rPr>
              <a:t>Romans 12:2 (NASB95) </a:t>
            </a:r>
          </a:p>
          <a:p>
            <a:r>
              <a:rPr lang="en-US" sz="1200" b="1" u="none" strike="noStrike" kern="1200" baseline="30000" dirty="0">
                <a:solidFill>
                  <a:schemeClr val="tx1"/>
                </a:solidFill>
                <a:effectLst/>
                <a:latin typeface="+mn-lt"/>
                <a:ea typeface="+mn-ea"/>
                <a:cs typeface="+mn-cs"/>
              </a:rPr>
              <a:t>2</a:t>
            </a:r>
            <a:r>
              <a:rPr lang="en-US" sz="1200" b="1" u="none" strike="noStrik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And do not be conformed to this world, but be transformed by the renewing of your mind, so that you may prove what the will of God is, that which is good and acceptable and perfect. </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called these individuals … we are in the world but not of the world (</a:t>
            </a:r>
            <a:r>
              <a:rPr lang="en-US" sz="1200" kern="1200" dirty="0" err="1">
                <a:solidFill>
                  <a:schemeClr val="tx1"/>
                </a:solidFill>
                <a:effectLst/>
                <a:latin typeface="+mn-lt"/>
                <a:ea typeface="+mn-ea"/>
                <a:cs typeface="+mn-cs"/>
              </a:rPr>
              <a:t>Ch</a:t>
            </a:r>
            <a:r>
              <a:rPr lang="en-US" sz="1200" kern="1200" dirty="0">
                <a:solidFill>
                  <a:schemeClr val="tx1"/>
                </a:solidFill>
                <a:effectLst/>
                <a:latin typeface="+mn-lt"/>
                <a:ea typeface="+mn-ea"/>
                <a:cs typeface="+mn-cs"/>
              </a:rPr>
              <a:t> 17).</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closer you live to the Lord, the more intense you are to the things that are right … that will put you on the side of hating the things that are evil and wrong … If I hate the things that are wrong, the world is not going to love me! That’s what the Apostles were doing.</a:t>
            </a:r>
            <a:endParaRPr lang="en-US" sz="1200" b="1" kern="1200" dirty="0">
              <a:solidFill>
                <a:schemeClr val="tx1"/>
              </a:solidFill>
              <a:effectLst/>
              <a:latin typeface="+mn-lt"/>
              <a:ea typeface="+mn-ea"/>
              <a:cs typeface="+mn-cs"/>
            </a:endParaRPr>
          </a:p>
          <a:p>
            <a:br>
              <a:rPr lang="en-US" baseline="0" dirty="0"/>
            </a:br>
            <a:br>
              <a:rPr lang="en-US" baseline="0" dirty="0"/>
            </a:br>
            <a:r>
              <a:rPr lang="en-US" sz="1200" kern="1200" dirty="0">
                <a:solidFill>
                  <a:schemeClr val="tx1"/>
                </a:solidFill>
                <a:effectLst/>
                <a:latin typeface="+mn-lt"/>
                <a:ea typeface="+mn-ea"/>
                <a:cs typeface="+mn-cs"/>
              </a:rPr>
              <a:t>John 13:1 (NASB95) </a:t>
            </a:r>
          </a:p>
          <a:p>
            <a:r>
              <a:rPr lang="en-US" sz="1200" u="none" strike="noStrike" kern="1200" baseline="30000" dirty="0">
                <a:solidFill>
                  <a:schemeClr val="tx1"/>
                </a:solidFill>
                <a:effectLst/>
                <a:latin typeface="+mn-lt"/>
                <a:ea typeface="+mn-ea"/>
                <a:cs typeface="+mn-cs"/>
              </a:rPr>
              <a:t>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before the Feast of the Passover, Jesus knowing that His hour had come that He would depart out of this world to the Father, </a:t>
            </a:r>
            <a:r>
              <a:rPr lang="en-US" sz="1200" b="1" kern="1200" dirty="0">
                <a:solidFill>
                  <a:schemeClr val="tx1"/>
                </a:solidFill>
                <a:effectLst/>
                <a:latin typeface="+mn-lt"/>
                <a:ea typeface="+mn-ea"/>
                <a:cs typeface="+mn-cs"/>
              </a:rPr>
              <a:t>having loved His own who were in the world, He loved them to the end.</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B6D9A02-2685-4AFB-87B8-DCC32806FFFB}" type="slidenum">
              <a:rPr lang="en-US" smtClean="0"/>
              <a:t>28</a:t>
            </a:fld>
            <a:endParaRPr lang="en-US"/>
          </a:p>
        </p:txBody>
      </p:sp>
    </p:spTree>
    <p:extLst>
      <p:ext uri="{BB962C8B-B14F-4D97-AF65-F5344CB8AC3E}">
        <p14:creationId xmlns:p14="http://schemas.microsoft.com/office/powerpoint/2010/main" val="2647610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John 5:36–38 (NASB95) </a:t>
            </a:r>
          </a:p>
          <a:p>
            <a:r>
              <a:rPr lang="en-US" sz="1200" u="none" strike="noStrike" kern="1200" baseline="30000" dirty="0">
                <a:solidFill>
                  <a:schemeClr val="tx1"/>
                </a:solidFill>
                <a:effectLst/>
                <a:latin typeface="+mn-lt"/>
                <a:ea typeface="+mn-ea"/>
                <a:cs typeface="+mn-cs"/>
              </a:rPr>
              <a:t>36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the testimony which I have is greater than </a:t>
            </a:r>
            <a:r>
              <a:rPr lang="en-US" sz="1200" i="1" kern="1200" dirty="0">
                <a:solidFill>
                  <a:schemeClr val="tx1"/>
                </a:solidFill>
                <a:effectLst/>
                <a:latin typeface="+mn-lt"/>
                <a:ea typeface="+mn-ea"/>
                <a:cs typeface="+mn-cs"/>
              </a:rPr>
              <a:t>the testimony of</a:t>
            </a:r>
            <a:r>
              <a:rPr lang="en-US" sz="1200" kern="1200" dirty="0">
                <a:solidFill>
                  <a:schemeClr val="tx1"/>
                </a:solidFill>
                <a:effectLst/>
                <a:latin typeface="+mn-lt"/>
                <a:ea typeface="+mn-ea"/>
                <a:cs typeface="+mn-cs"/>
              </a:rPr>
              <a:t> John; for the works which the Father has given Me to accomplish—the very works that I do—testify about Me, that the Father has sent Me. </a:t>
            </a:r>
            <a:r>
              <a:rPr lang="en-US" sz="1200" u="none" strike="noStrike" kern="1200" baseline="30000" dirty="0">
                <a:solidFill>
                  <a:schemeClr val="tx1"/>
                </a:solidFill>
                <a:effectLst/>
                <a:latin typeface="+mn-lt"/>
                <a:ea typeface="+mn-ea"/>
                <a:cs typeface="+mn-cs"/>
              </a:rPr>
              <a:t>37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Father who sent Me, He has testified of Me. You have neither heard His voice at any time nor seen His form. </a:t>
            </a:r>
            <a:r>
              <a:rPr lang="en-US" sz="1200" u="none" strike="noStrike" kern="1200" baseline="30000" dirty="0">
                <a:solidFill>
                  <a:schemeClr val="tx1"/>
                </a:solidFill>
                <a:effectLst/>
                <a:latin typeface="+mn-lt"/>
                <a:ea typeface="+mn-ea"/>
                <a:cs typeface="+mn-cs"/>
              </a:rPr>
              <a:t>38</a:t>
            </a:r>
            <a:r>
              <a:rPr lang="en-US" sz="1200" u="none" strike="noStrik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“You do not have His word abiding in you, for you do not believe Him whom He sent. </a:t>
            </a:r>
          </a:p>
          <a:p>
            <a:endParaRPr lang="en-US" dirty="0"/>
          </a:p>
        </p:txBody>
      </p:sp>
      <p:sp>
        <p:nvSpPr>
          <p:cNvPr id="4" name="Slide Number Placeholder 3"/>
          <p:cNvSpPr>
            <a:spLocks noGrp="1"/>
          </p:cNvSpPr>
          <p:nvPr>
            <p:ph type="sldNum" sz="quarter" idx="10"/>
          </p:nvPr>
        </p:nvSpPr>
        <p:spPr/>
        <p:txBody>
          <a:bodyPr/>
          <a:lstStyle/>
          <a:p>
            <a:fld id="{BB6D9A02-2685-4AFB-87B8-DCC32806FFFB}" type="slidenum">
              <a:rPr lang="en-US" smtClean="0"/>
              <a:t>29</a:t>
            </a:fld>
            <a:endParaRPr lang="en-US"/>
          </a:p>
        </p:txBody>
      </p:sp>
    </p:spTree>
    <p:extLst>
      <p:ext uri="{BB962C8B-B14F-4D97-AF65-F5344CB8AC3E}">
        <p14:creationId xmlns:p14="http://schemas.microsoft.com/office/powerpoint/2010/main" val="1347193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 excuse … </a:t>
            </a:r>
            <a:r>
              <a:rPr lang="en-US" i="0" dirty="0"/>
              <a:t>deliberate, inexcusable</a:t>
            </a:r>
            <a:r>
              <a:rPr lang="en-US" i="0" baseline="0" dirty="0"/>
              <a:t> … only condemnation could follow</a:t>
            </a:r>
            <a:endParaRPr lang="en-US" i="1" dirty="0"/>
          </a:p>
          <a:p>
            <a:endParaRPr lang="en-US" dirty="0"/>
          </a:p>
          <a:p>
            <a:r>
              <a:rPr lang="en-US" dirty="0"/>
              <a:t>Jesus to the Pharisees in 9:41</a:t>
            </a:r>
            <a:br>
              <a:rPr lang="en-US" dirty="0"/>
            </a:br>
            <a:br>
              <a:rPr lang="en-US" dirty="0"/>
            </a:br>
            <a:r>
              <a:rPr lang="en-US" sz="1200" kern="1200" dirty="0">
                <a:solidFill>
                  <a:schemeClr val="tx1"/>
                </a:solidFill>
                <a:effectLst/>
                <a:latin typeface="+mn-lt"/>
                <a:ea typeface="+mn-ea"/>
                <a:cs typeface="+mn-cs"/>
              </a:rPr>
              <a:t>Romans 3:23 (NASB95) </a:t>
            </a:r>
          </a:p>
          <a:p>
            <a:r>
              <a:rPr lang="en-US" sz="1200" u="none" strike="noStrike" kern="1200" baseline="30000" dirty="0">
                <a:solidFill>
                  <a:schemeClr val="tx1"/>
                </a:solidFill>
                <a:effectLst/>
                <a:latin typeface="+mn-lt"/>
                <a:ea typeface="+mn-ea"/>
                <a:cs typeface="+mn-cs"/>
              </a:rPr>
              <a:t>23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all have sinned and fall short of the glory of God, </a:t>
            </a:r>
          </a:p>
          <a:p>
            <a:br>
              <a:rPr lang="en-US" dirty="0"/>
            </a:br>
            <a:endParaRPr lang="en-US" dirty="0"/>
          </a:p>
        </p:txBody>
      </p:sp>
      <p:sp>
        <p:nvSpPr>
          <p:cNvPr id="4" name="Slide Number Placeholder 3"/>
          <p:cNvSpPr>
            <a:spLocks noGrp="1"/>
          </p:cNvSpPr>
          <p:nvPr>
            <p:ph type="sldNum" sz="quarter" idx="10"/>
          </p:nvPr>
        </p:nvSpPr>
        <p:spPr/>
        <p:txBody>
          <a:bodyPr/>
          <a:lstStyle/>
          <a:p>
            <a:fld id="{BB6D9A02-2685-4AFB-87B8-DCC32806FFFB}" type="slidenum">
              <a:rPr lang="en-US" smtClean="0"/>
              <a:t>30</a:t>
            </a:fld>
            <a:endParaRPr lang="en-US"/>
          </a:p>
        </p:txBody>
      </p:sp>
    </p:spTree>
    <p:extLst>
      <p:ext uri="{BB962C8B-B14F-4D97-AF65-F5344CB8AC3E}">
        <p14:creationId xmlns:p14="http://schemas.microsoft.com/office/powerpoint/2010/main" val="1097512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previously</a:t>
            </a:r>
            <a:r>
              <a:rPr lang="en-US" baseline="0" dirty="0"/>
              <a:t> quoted Ps. 69:9 in John 2:17:</a:t>
            </a:r>
            <a:br>
              <a:rPr lang="en-US" baseline="0" dirty="0"/>
            </a:br>
            <a:br>
              <a:rPr lang="en-US" baseline="0" dirty="0"/>
            </a:br>
            <a:r>
              <a:rPr lang="en-US" sz="1200" kern="1200" dirty="0">
                <a:solidFill>
                  <a:schemeClr val="tx1"/>
                </a:solidFill>
                <a:effectLst/>
                <a:latin typeface="+mn-lt"/>
                <a:ea typeface="+mn-ea"/>
                <a:cs typeface="+mn-cs"/>
              </a:rPr>
              <a:t>John 2:17 (NASB95) </a:t>
            </a:r>
          </a:p>
          <a:p>
            <a:r>
              <a:rPr lang="en-US" sz="1200" u="none" strike="noStrike" kern="1200" baseline="30000" dirty="0">
                <a:solidFill>
                  <a:schemeClr val="tx1"/>
                </a:solidFill>
                <a:effectLst/>
                <a:latin typeface="+mn-lt"/>
                <a:ea typeface="+mn-ea"/>
                <a:cs typeface="+mn-cs"/>
              </a:rPr>
              <a:t>17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His disciples remembered that it was written, “</a:t>
            </a:r>
            <a:r>
              <a:rPr lang="en-US" sz="1200" kern="1200" cap="small" dirty="0">
                <a:solidFill>
                  <a:schemeClr val="tx1"/>
                </a:solidFill>
                <a:effectLst/>
                <a:latin typeface="+mn-lt"/>
                <a:ea typeface="+mn-ea"/>
                <a:cs typeface="+mn-cs"/>
              </a:rPr>
              <a:t>Zeal for Your house will consume me</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B6D9A02-2685-4AFB-87B8-DCC32806FFFB}" type="slidenum">
              <a:rPr lang="en-US" smtClean="0"/>
              <a:t>31</a:t>
            </a:fld>
            <a:endParaRPr lang="en-US"/>
          </a:p>
        </p:txBody>
      </p:sp>
    </p:spTree>
    <p:extLst>
      <p:ext uri="{BB962C8B-B14F-4D97-AF65-F5344CB8AC3E}">
        <p14:creationId xmlns:p14="http://schemas.microsoft.com/office/powerpoint/2010/main" val="419132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Allegory!</a:t>
            </a:r>
            <a:br>
              <a:rPr lang="en-US" b="1" dirty="0"/>
            </a:br>
            <a:br>
              <a:rPr lang="en-US" b="1" dirty="0"/>
            </a:br>
            <a:r>
              <a:rPr lang="en-US" b="1" dirty="0"/>
              <a:t>7</a:t>
            </a:r>
            <a:r>
              <a:rPr lang="en-US" b="1" baseline="30000" dirty="0"/>
              <a:t>th</a:t>
            </a:r>
            <a:r>
              <a:rPr lang="en-US" b="1" dirty="0"/>
              <a:t> I AM – Stresses absolute necessity of a relationship</a:t>
            </a:r>
            <a:r>
              <a:rPr lang="en-US" b="1" baseline="0" dirty="0"/>
              <a:t> with Christ in order to have spiritual life!!!</a:t>
            </a:r>
            <a:br>
              <a:rPr lang="en-US" b="1" baseline="0" dirty="0"/>
            </a:br>
            <a:br>
              <a:rPr lang="en-US" b="1" baseline="0" dirty="0"/>
            </a:br>
            <a:r>
              <a:rPr lang="en-US" b="1" baseline="0" dirty="0"/>
              <a:t>Israel is referred as vine’s failure to produce good fruit … along with the threat of God’s Judgment</a:t>
            </a:r>
            <a:br>
              <a:rPr lang="en-US" b="1" baseline="0" dirty="0"/>
            </a:br>
            <a:br>
              <a:rPr lang="en-US" b="1" baseline="0" dirty="0"/>
            </a:br>
            <a:r>
              <a:rPr lang="en-US" b="1" baseline="0" dirty="0"/>
              <a:t>Contrasted with Jesus, the True vine – the one to whom Israel pointed, the one that brings forth good fruit.</a:t>
            </a:r>
            <a:br>
              <a:rPr lang="en-US" b="1" baseline="0" dirty="0"/>
            </a:br>
            <a:br>
              <a:rPr lang="en-US" b="1" baseline="0" dirty="0"/>
            </a:br>
            <a:r>
              <a:rPr lang="en-US" b="1" baseline="0" dirty="0"/>
              <a:t>Vital connection exists between Christ and the believers.</a:t>
            </a:r>
            <a:br>
              <a:rPr lang="en-US" b="1" baseline="0" dirty="0"/>
            </a:br>
            <a:br>
              <a:rPr lang="en-US" b="1" baseline="0" dirty="0"/>
            </a:br>
            <a:r>
              <a:rPr lang="en-US" sz="1200" b="1" dirty="0"/>
              <a:t>God observes the branches closely and takes whatever action necessary to make the vineyard healthy and productive</a:t>
            </a:r>
          </a:p>
          <a:p>
            <a:pPr lvl="1"/>
            <a:br>
              <a:rPr lang="en-US" baseline="0" dirty="0"/>
            </a:br>
            <a:br>
              <a:rPr lang="en-US" baseline="0" dirty="0"/>
            </a:br>
            <a:r>
              <a:rPr lang="en-US" sz="1200" kern="1200" dirty="0">
                <a:solidFill>
                  <a:schemeClr val="tx1"/>
                </a:solidFill>
                <a:effectLst/>
                <a:latin typeface="+mn-lt"/>
                <a:ea typeface="+mn-ea"/>
                <a:cs typeface="+mn-cs"/>
              </a:rPr>
              <a:t>Psalm 80:8–16 (NASB95) </a:t>
            </a:r>
          </a:p>
          <a:p>
            <a:r>
              <a:rPr lang="en-US" sz="1200" u="none" strike="noStrike" kern="1200" baseline="30000" dirty="0">
                <a:solidFill>
                  <a:schemeClr val="tx1"/>
                </a:solidFill>
                <a:effectLst/>
                <a:latin typeface="+mn-lt"/>
                <a:ea typeface="+mn-ea"/>
                <a:cs typeface="+mn-cs"/>
              </a:rPr>
              <a:t>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removed a vine from Egypt; You drove out the nations and planted it. </a:t>
            </a:r>
            <a:r>
              <a:rPr lang="en-US" sz="1200" u="none" strike="noStrike" kern="1200" baseline="30000" dirty="0">
                <a:solidFill>
                  <a:schemeClr val="tx1"/>
                </a:solidFill>
                <a:effectLst/>
                <a:latin typeface="+mn-lt"/>
                <a:ea typeface="+mn-ea"/>
                <a:cs typeface="+mn-cs"/>
              </a:rPr>
              <a:t>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cleared </a:t>
            </a:r>
            <a:r>
              <a:rPr lang="en-US" sz="1200" i="1" kern="1200" dirty="0">
                <a:solidFill>
                  <a:schemeClr val="tx1"/>
                </a:solidFill>
                <a:effectLst/>
                <a:latin typeface="+mn-lt"/>
                <a:ea typeface="+mn-ea"/>
                <a:cs typeface="+mn-cs"/>
              </a:rPr>
              <a:t>the ground</a:t>
            </a:r>
            <a:r>
              <a:rPr lang="en-US" sz="1200" kern="1200" dirty="0">
                <a:solidFill>
                  <a:schemeClr val="tx1"/>
                </a:solidFill>
                <a:effectLst/>
                <a:latin typeface="+mn-lt"/>
                <a:ea typeface="+mn-ea"/>
                <a:cs typeface="+mn-cs"/>
              </a:rPr>
              <a:t> before it, And it took deep root and filled the land. </a:t>
            </a:r>
            <a:r>
              <a:rPr lang="en-US" sz="1200" u="none" strike="noStrike" kern="1200" baseline="30000" dirty="0">
                <a:solidFill>
                  <a:schemeClr val="tx1"/>
                </a:solidFill>
                <a:effectLst/>
                <a:latin typeface="+mn-lt"/>
                <a:ea typeface="+mn-ea"/>
                <a:cs typeface="+mn-cs"/>
              </a:rPr>
              <a:t>10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mountains were covered with its shadow, And the cedars of God with its boughs. </a:t>
            </a:r>
            <a:r>
              <a:rPr lang="en-US" sz="1200" u="none" strike="noStrike" kern="1200" baseline="30000" dirty="0">
                <a:solidFill>
                  <a:schemeClr val="tx1"/>
                </a:solidFill>
                <a:effectLst/>
                <a:latin typeface="+mn-lt"/>
                <a:ea typeface="+mn-ea"/>
                <a:cs typeface="+mn-cs"/>
              </a:rPr>
              <a:t>11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was sending out its branches to the sea And its shoots to the River. </a:t>
            </a:r>
            <a:r>
              <a:rPr lang="en-US" sz="1200" u="none" strike="noStrike" kern="1200" baseline="30000" dirty="0">
                <a:solidFill>
                  <a:schemeClr val="tx1"/>
                </a:solidFill>
                <a:effectLst/>
                <a:latin typeface="+mn-lt"/>
                <a:ea typeface="+mn-ea"/>
                <a:cs typeface="+mn-cs"/>
              </a:rPr>
              <a:t>12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Why have You broken down its hedges, So that all who pass </a:t>
            </a:r>
            <a:r>
              <a:rPr lang="en-US" sz="1200" i="1" kern="1200" dirty="0">
                <a:solidFill>
                  <a:schemeClr val="tx1"/>
                </a:solidFill>
                <a:effectLst/>
                <a:latin typeface="+mn-lt"/>
                <a:ea typeface="+mn-ea"/>
                <a:cs typeface="+mn-cs"/>
              </a:rPr>
              <a:t>that</a:t>
            </a:r>
            <a:r>
              <a:rPr lang="en-US" sz="1200" kern="1200" dirty="0">
                <a:solidFill>
                  <a:schemeClr val="tx1"/>
                </a:solidFill>
                <a:effectLst/>
                <a:latin typeface="+mn-lt"/>
                <a:ea typeface="+mn-ea"/>
                <a:cs typeface="+mn-cs"/>
              </a:rPr>
              <a:t> way pick its </a:t>
            </a:r>
            <a:r>
              <a:rPr lang="en-US" sz="1200" i="1" kern="1200" dirty="0">
                <a:solidFill>
                  <a:schemeClr val="tx1"/>
                </a:solidFill>
                <a:effectLst/>
                <a:latin typeface="+mn-lt"/>
                <a:ea typeface="+mn-ea"/>
                <a:cs typeface="+mn-cs"/>
              </a:rPr>
              <a:t>fruit?</a:t>
            </a:r>
            <a:r>
              <a:rPr lang="en-US" sz="1200" kern="12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rPr>
              <a:t>13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boar from the forest eats it away And whatever moves in the field feeds on it. </a:t>
            </a:r>
            <a:r>
              <a:rPr lang="en-US" sz="1200" u="none" strike="noStrike" kern="1200" baseline="30000" dirty="0">
                <a:solidFill>
                  <a:schemeClr val="tx1"/>
                </a:solidFill>
                <a:effectLst/>
                <a:latin typeface="+mn-lt"/>
                <a:ea typeface="+mn-ea"/>
                <a:cs typeface="+mn-cs"/>
              </a:rPr>
              <a:t>14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 God </a:t>
            </a:r>
            <a:r>
              <a:rPr lang="en-US" sz="1200" i="1" kern="1200" dirty="0">
                <a:solidFill>
                  <a:schemeClr val="tx1"/>
                </a:solidFill>
                <a:effectLst/>
                <a:latin typeface="+mn-lt"/>
                <a:ea typeface="+mn-ea"/>
                <a:cs typeface="+mn-cs"/>
              </a:rPr>
              <a:t>of</a:t>
            </a:r>
            <a:r>
              <a:rPr lang="en-US" sz="1200" kern="1200" dirty="0">
                <a:solidFill>
                  <a:schemeClr val="tx1"/>
                </a:solidFill>
                <a:effectLst/>
                <a:latin typeface="+mn-lt"/>
                <a:ea typeface="+mn-ea"/>
                <a:cs typeface="+mn-cs"/>
              </a:rPr>
              <a:t> hosts, turn again now, we beseech You; Look down from heaven and see, and take care of this vine, </a:t>
            </a:r>
            <a:r>
              <a:rPr lang="en-US" sz="1200" u="none" strike="noStrike" kern="1200" baseline="30000" dirty="0">
                <a:solidFill>
                  <a:schemeClr val="tx1"/>
                </a:solidFill>
                <a:effectLst/>
                <a:latin typeface="+mn-lt"/>
                <a:ea typeface="+mn-ea"/>
                <a:cs typeface="+mn-cs"/>
              </a:rPr>
              <a:t>15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Even the shoot which Your right hand has planted, And on the son whom You have strengthened for Yourself. </a:t>
            </a:r>
            <a:r>
              <a:rPr lang="en-US" sz="1200" u="none" strike="noStrike" kern="1200" baseline="30000" dirty="0">
                <a:solidFill>
                  <a:schemeClr val="tx1"/>
                </a:solidFill>
                <a:effectLst/>
                <a:latin typeface="+mn-lt"/>
                <a:ea typeface="+mn-ea"/>
                <a:cs typeface="+mn-cs"/>
              </a:rPr>
              <a:t>16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is burned with fire, it is cut down; They perish at the rebuke of Your countenance.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Isaiah 5:1–7 (NASB95) </a:t>
            </a:r>
          </a:p>
          <a:p>
            <a:r>
              <a:rPr lang="en-US" sz="1200" u="none" strike="noStrike" kern="1200" baseline="30000" dirty="0">
                <a:solidFill>
                  <a:schemeClr val="tx1"/>
                </a:solidFill>
                <a:effectLst/>
                <a:latin typeface="+mn-lt"/>
                <a:ea typeface="+mn-ea"/>
                <a:cs typeface="+mn-cs"/>
              </a:rPr>
              <a:t>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Let me sing now for my well-beloved A song of my beloved concerning His vineyard. My well-beloved had a vineyard on a fertile hill. </a:t>
            </a:r>
            <a:r>
              <a:rPr lang="en-US" sz="1200" u="none" strike="noStrike" kern="1200" baseline="30000" dirty="0">
                <a:solidFill>
                  <a:schemeClr val="tx1"/>
                </a:solidFill>
                <a:effectLst/>
                <a:latin typeface="+mn-lt"/>
                <a:ea typeface="+mn-ea"/>
                <a:cs typeface="+mn-cs"/>
              </a:rPr>
              <a:t>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dug it all around, removed its stones, And planted it with the choicest vine. And He built a tower in the middle of it And also hewed out a wine vat in it; Then He expected </a:t>
            </a:r>
            <a:r>
              <a:rPr lang="en-US" sz="1200" i="1" kern="1200" dirty="0">
                <a:solidFill>
                  <a:schemeClr val="tx1"/>
                </a:solidFill>
                <a:effectLst/>
                <a:latin typeface="+mn-lt"/>
                <a:ea typeface="+mn-ea"/>
                <a:cs typeface="+mn-cs"/>
              </a:rPr>
              <a:t>it</a:t>
            </a:r>
            <a:r>
              <a:rPr lang="en-US" sz="1200" kern="1200" dirty="0">
                <a:solidFill>
                  <a:schemeClr val="tx1"/>
                </a:solidFill>
                <a:effectLst/>
                <a:latin typeface="+mn-lt"/>
                <a:ea typeface="+mn-ea"/>
                <a:cs typeface="+mn-cs"/>
              </a:rPr>
              <a:t> to produce </a:t>
            </a:r>
            <a:r>
              <a:rPr lang="en-US" sz="1200" i="1" kern="1200" dirty="0">
                <a:solidFill>
                  <a:schemeClr val="tx1"/>
                </a:solidFill>
                <a:effectLst/>
                <a:latin typeface="+mn-lt"/>
                <a:ea typeface="+mn-ea"/>
                <a:cs typeface="+mn-cs"/>
              </a:rPr>
              <a:t>good</a:t>
            </a:r>
            <a:r>
              <a:rPr lang="en-US" sz="1200" kern="1200" dirty="0">
                <a:solidFill>
                  <a:schemeClr val="tx1"/>
                </a:solidFill>
                <a:effectLst/>
                <a:latin typeface="+mn-lt"/>
                <a:ea typeface="+mn-ea"/>
                <a:cs typeface="+mn-cs"/>
              </a:rPr>
              <a:t> grapes, But it produced </a:t>
            </a:r>
            <a:r>
              <a:rPr lang="en-US" sz="1200" i="1" kern="1200" dirty="0">
                <a:solidFill>
                  <a:schemeClr val="tx1"/>
                </a:solidFill>
                <a:effectLst/>
                <a:latin typeface="+mn-lt"/>
                <a:ea typeface="+mn-ea"/>
                <a:cs typeface="+mn-cs"/>
              </a:rPr>
              <a:t>only</a:t>
            </a:r>
            <a:r>
              <a:rPr lang="en-US" sz="1200" kern="1200" dirty="0">
                <a:solidFill>
                  <a:schemeClr val="tx1"/>
                </a:solidFill>
                <a:effectLst/>
                <a:latin typeface="+mn-lt"/>
                <a:ea typeface="+mn-ea"/>
                <a:cs typeface="+mn-cs"/>
              </a:rPr>
              <a:t> worthless ones. </a:t>
            </a:r>
            <a:r>
              <a:rPr lang="en-US" sz="1200" u="none" strike="noStrike" kern="1200" baseline="30000" dirty="0">
                <a:solidFill>
                  <a:schemeClr val="tx1"/>
                </a:solidFill>
                <a:effectLst/>
                <a:latin typeface="+mn-lt"/>
                <a:ea typeface="+mn-ea"/>
                <a:cs typeface="+mn-cs"/>
              </a:rPr>
              <a:t>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now, O inhabitants of Jerusalem and men of Judah, Judge between Me and My vineyard. </a:t>
            </a:r>
            <a:r>
              <a:rPr lang="en-US" sz="1200" u="none" strike="noStrike" kern="1200" baseline="30000" dirty="0">
                <a:solidFill>
                  <a:schemeClr val="tx1"/>
                </a:solidFill>
                <a:effectLst/>
                <a:latin typeface="+mn-lt"/>
                <a:ea typeface="+mn-ea"/>
                <a:cs typeface="+mn-cs"/>
              </a:rPr>
              <a:t>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more was there to do for My vineyard that I have not done in it? Why, when I expected </a:t>
            </a:r>
            <a:r>
              <a:rPr lang="en-US" sz="1200" i="1" kern="1200" dirty="0">
                <a:solidFill>
                  <a:schemeClr val="tx1"/>
                </a:solidFill>
                <a:effectLst/>
                <a:latin typeface="+mn-lt"/>
                <a:ea typeface="+mn-ea"/>
                <a:cs typeface="+mn-cs"/>
              </a:rPr>
              <a:t>it</a:t>
            </a:r>
            <a:r>
              <a:rPr lang="en-US" sz="1200" kern="1200" dirty="0">
                <a:solidFill>
                  <a:schemeClr val="tx1"/>
                </a:solidFill>
                <a:effectLst/>
                <a:latin typeface="+mn-lt"/>
                <a:ea typeface="+mn-ea"/>
                <a:cs typeface="+mn-cs"/>
              </a:rPr>
              <a:t> to produce </a:t>
            </a:r>
            <a:r>
              <a:rPr lang="en-US" sz="1200" i="1" kern="1200" dirty="0">
                <a:solidFill>
                  <a:schemeClr val="tx1"/>
                </a:solidFill>
                <a:effectLst/>
                <a:latin typeface="+mn-lt"/>
                <a:ea typeface="+mn-ea"/>
                <a:cs typeface="+mn-cs"/>
              </a:rPr>
              <a:t>good</a:t>
            </a:r>
            <a:r>
              <a:rPr lang="en-US" sz="1200" kern="1200" dirty="0">
                <a:solidFill>
                  <a:schemeClr val="tx1"/>
                </a:solidFill>
                <a:effectLst/>
                <a:latin typeface="+mn-lt"/>
                <a:ea typeface="+mn-ea"/>
                <a:cs typeface="+mn-cs"/>
              </a:rPr>
              <a:t> grapes did it produce worthless ones? </a:t>
            </a:r>
            <a:r>
              <a:rPr lang="en-US" sz="1200" u="none" strike="noStrike" kern="1200" baseline="30000" dirty="0">
                <a:solidFill>
                  <a:schemeClr val="tx1"/>
                </a:solidFill>
                <a:effectLst/>
                <a:latin typeface="+mn-lt"/>
                <a:ea typeface="+mn-ea"/>
                <a:cs typeface="+mn-cs"/>
              </a:rPr>
              <a:t>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now let Me tell you what I am going to do to My vineyard: I will remove its hedge and it will be consumed; I will break down its wall and it will become trampled ground. </a:t>
            </a:r>
            <a:r>
              <a:rPr lang="en-US" sz="1200" u="none" strike="noStrike" kern="1200" baseline="30000" dirty="0">
                <a:solidFill>
                  <a:schemeClr val="tx1"/>
                </a:solidFill>
                <a:effectLst/>
                <a:latin typeface="+mn-lt"/>
                <a:ea typeface="+mn-ea"/>
                <a:cs typeface="+mn-cs"/>
              </a:rPr>
              <a:t>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will lay it waste; It will not be pruned or hoed, But briars and thorns will come up. I will also charge the clouds to rain no rain on it.” </a:t>
            </a:r>
            <a:r>
              <a:rPr lang="en-US" sz="1200" u="none" strike="noStrike" kern="1200" baseline="30000" dirty="0">
                <a:solidFill>
                  <a:schemeClr val="tx1"/>
                </a:solidFill>
                <a:effectLst/>
                <a:latin typeface="+mn-lt"/>
                <a:ea typeface="+mn-ea"/>
                <a:cs typeface="+mn-cs"/>
              </a:rPr>
              <a:t>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the vineyard of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of hosts is the house of Israel And the men of Judah His delightful plant. Thus He looked for justice, but behold, bloodshed; For righteousness, but behold, a cry of distress.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Jeremiah 2:21 (NASB95) </a:t>
            </a:r>
          </a:p>
          <a:p>
            <a:r>
              <a:rPr lang="en-US" sz="1200" u="none" strike="noStrike" kern="1200" baseline="30000" dirty="0">
                <a:solidFill>
                  <a:schemeClr val="tx1"/>
                </a:solidFill>
                <a:effectLst/>
                <a:latin typeface="+mn-lt"/>
                <a:ea typeface="+mn-ea"/>
                <a:cs typeface="+mn-cs"/>
              </a:rPr>
              <a:t>21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“Yet I planted you a choice vine, A completely faithful seed. How then have you turned yourself before Me Into the degenerate shoots of a foreign vine?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Ezekiel 15:1–8 (NASB95) </a:t>
            </a:r>
          </a:p>
          <a:p>
            <a:r>
              <a:rPr lang="en-US" sz="1200" u="none" strike="noStrike" kern="1200" baseline="30000" dirty="0">
                <a:solidFill>
                  <a:schemeClr val="tx1"/>
                </a:solidFill>
                <a:effectLst/>
                <a:latin typeface="+mn-lt"/>
                <a:ea typeface="+mn-ea"/>
                <a:cs typeface="+mn-cs"/>
              </a:rPr>
              <a:t>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 word of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came to me, saying, </a:t>
            </a:r>
            <a:r>
              <a:rPr lang="en-US" sz="1200" u="none" strike="noStrike" kern="1200" baseline="30000" dirty="0">
                <a:solidFill>
                  <a:schemeClr val="tx1"/>
                </a:solidFill>
                <a:effectLst/>
                <a:latin typeface="+mn-lt"/>
                <a:ea typeface="+mn-ea"/>
                <a:cs typeface="+mn-cs"/>
              </a:rPr>
              <a:t>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“Son of man, how is the wood of the vine </a:t>
            </a:r>
            <a:r>
              <a:rPr lang="en-US" sz="1200" i="1" kern="1200" dirty="0">
                <a:solidFill>
                  <a:schemeClr val="tx1"/>
                </a:solidFill>
                <a:effectLst/>
                <a:latin typeface="+mn-lt"/>
                <a:ea typeface="+mn-ea"/>
                <a:cs typeface="+mn-cs"/>
              </a:rPr>
              <a:t>better</a:t>
            </a:r>
            <a:r>
              <a:rPr lang="en-US" sz="1200" kern="1200" dirty="0">
                <a:solidFill>
                  <a:schemeClr val="tx1"/>
                </a:solidFill>
                <a:effectLst/>
                <a:latin typeface="+mn-lt"/>
                <a:ea typeface="+mn-ea"/>
                <a:cs typeface="+mn-cs"/>
              </a:rPr>
              <a:t> than any wood of a branch which is among the trees of the forest? </a:t>
            </a:r>
            <a:r>
              <a:rPr lang="en-US" sz="1200" u="none" strike="noStrike" kern="1200" baseline="30000" dirty="0">
                <a:solidFill>
                  <a:schemeClr val="tx1"/>
                </a:solidFill>
                <a:effectLst/>
                <a:latin typeface="+mn-lt"/>
                <a:ea typeface="+mn-ea"/>
                <a:cs typeface="+mn-cs"/>
              </a:rPr>
              <a:t>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“Can wood be taken from it to make anything, or can </a:t>
            </a:r>
            <a:r>
              <a:rPr lang="en-US" sz="1200" i="1" kern="1200" dirty="0">
                <a:solidFill>
                  <a:schemeClr val="tx1"/>
                </a:solidFill>
                <a:effectLst/>
                <a:latin typeface="+mn-lt"/>
                <a:ea typeface="+mn-ea"/>
                <a:cs typeface="+mn-cs"/>
              </a:rPr>
              <a:t>men</a:t>
            </a:r>
            <a:r>
              <a:rPr lang="en-US" sz="1200" kern="1200" dirty="0">
                <a:solidFill>
                  <a:schemeClr val="tx1"/>
                </a:solidFill>
                <a:effectLst/>
                <a:latin typeface="+mn-lt"/>
                <a:ea typeface="+mn-ea"/>
                <a:cs typeface="+mn-cs"/>
              </a:rPr>
              <a:t> take a peg from it on which to hang any vessel? </a:t>
            </a:r>
            <a:r>
              <a:rPr lang="en-US" sz="1200" u="none" strike="noStrike" kern="1200" baseline="30000" dirty="0">
                <a:solidFill>
                  <a:schemeClr val="tx1"/>
                </a:solidFill>
                <a:effectLst/>
                <a:latin typeface="+mn-lt"/>
                <a:ea typeface="+mn-ea"/>
                <a:cs typeface="+mn-cs"/>
              </a:rPr>
              <a:t>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it has been put into the fire for fuel,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the fire has consumed both of its ends and its middle part has been charred, is it </a:t>
            </a:r>
            <a:r>
              <a:rPr lang="en-US" sz="1200" i="1" kern="1200" dirty="0">
                <a:solidFill>
                  <a:schemeClr val="tx1"/>
                </a:solidFill>
                <a:effectLst/>
                <a:latin typeface="+mn-lt"/>
                <a:ea typeface="+mn-ea"/>
                <a:cs typeface="+mn-cs"/>
              </a:rPr>
              <a:t>then</a:t>
            </a:r>
            <a:r>
              <a:rPr lang="en-US" sz="1200" kern="1200" dirty="0">
                <a:solidFill>
                  <a:schemeClr val="tx1"/>
                </a:solidFill>
                <a:effectLst/>
                <a:latin typeface="+mn-lt"/>
                <a:ea typeface="+mn-ea"/>
                <a:cs typeface="+mn-cs"/>
              </a:rPr>
              <a:t> useful for anything? </a:t>
            </a:r>
            <a:r>
              <a:rPr lang="en-US" sz="1200" u="none" strike="noStrike" kern="1200" baseline="30000" dirty="0">
                <a:solidFill>
                  <a:schemeClr val="tx1"/>
                </a:solidFill>
                <a:effectLst/>
                <a:latin typeface="+mn-lt"/>
                <a:ea typeface="+mn-ea"/>
                <a:cs typeface="+mn-cs"/>
              </a:rPr>
              <a:t>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“Behold, while it is intact, it is not made into anything. How much less, when the fire has consumed it and it is charred, can it still be made into anything! </a:t>
            </a:r>
            <a:r>
              <a:rPr lang="en-US" sz="1200" u="none" strike="noStrike" kern="1200" baseline="30000" dirty="0">
                <a:solidFill>
                  <a:schemeClr val="tx1"/>
                </a:solidFill>
                <a:effectLst/>
                <a:latin typeface="+mn-lt"/>
                <a:ea typeface="+mn-ea"/>
                <a:cs typeface="+mn-cs"/>
              </a:rPr>
              <a:t>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“Therefore, thus says the Lord </a:t>
            </a:r>
            <a:r>
              <a:rPr lang="en-US" sz="1200" kern="1200" cap="small" dirty="0">
                <a:solidFill>
                  <a:schemeClr val="tx1"/>
                </a:solidFill>
                <a:effectLst/>
                <a:latin typeface="+mn-lt"/>
                <a:ea typeface="+mn-ea"/>
                <a:cs typeface="+mn-cs"/>
              </a:rPr>
              <a:t>God</a:t>
            </a:r>
            <a:r>
              <a:rPr lang="en-US" sz="1200" kern="1200" dirty="0">
                <a:solidFill>
                  <a:schemeClr val="tx1"/>
                </a:solidFill>
                <a:effectLst/>
                <a:latin typeface="+mn-lt"/>
                <a:ea typeface="+mn-ea"/>
                <a:cs typeface="+mn-cs"/>
              </a:rPr>
              <a:t>, ‘As the wood of the vine among the trees of the forest, which I have given to the fire for fuel, so have I given up the inhabitants of Jerusalem; </a:t>
            </a:r>
            <a:r>
              <a:rPr lang="en-US" sz="1200" u="none" strike="noStrike" kern="1200" baseline="30000" dirty="0">
                <a:solidFill>
                  <a:schemeClr val="tx1"/>
                </a:solidFill>
                <a:effectLst/>
                <a:latin typeface="+mn-lt"/>
                <a:ea typeface="+mn-ea"/>
                <a:cs typeface="+mn-cs"/>
              </a:rPr>
              <a:t>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 set My face against them. </a:t>
            </a:r>
            <a:r>
              <a:rPr lang="en-US" sz="1200" i="1" kern="1200" dirty="0">
                <a:solidFill>
                  <a:schemeClr val="tx1"/>
                </a:solidFill>
                <a:effectLst/>
                <a:latin typeface="+mn-lt"/>
                <a:ea typeface="+mn-ea"/>
                <a:cs typeface="+mn-cs"/>
              </a:rPr>
              <a:t>Though</a:t>
            </a:r>
            <a:r>
              <a:rPr lang="en-US" sz="1200" kern="1200" dirty="0">
                <a:solidFill>
                  <a:schemeClr val="tx1"/>
                </a:solidFill>
                <a:effectLst/>
                <a:latin typeface="+mn-lt"/>
                <a:ea typeface="+mn-ea"/>
                <a:cs typeface="+mn-cs"/>
              </a:rPr>
              <a:t> they have come out of the fire, yet the fire will consume them. Then you will know that I am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when I set My face against them. </a:t>
            </a:r>
            <a:r>
              <a:rPr lang="en-US" sz="1200" u="none" strike="noStrike" kern="1200" baseline="30000" dirty="0">
                <a:solidFill>
                  <a:schemeClr val="tx1"/>
                </a:solidFill>
                <a:effectLst/>
                <a:latin typeface="+mn-lt"/>
                <a:ea typeface="+mn-ea"/>
                <a:cs typeface="+mn-cs"/>
              </a:rPr>
              <a:t>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‘Thus I will make the land desolate, because they have acted unfaithfully,’ ” declares the Lord </a:t>
            </a:r>
            <a:r>
              <a:rPr lang="en-US" sz="1200" kern="1200" cap="small" dirty="0">
                <a:solidFill>
                  <a:schemeClr val="tx1"/>
                </a:solidFill>
                <a:effectLst/>
                <a:latin typeface="+mn-lt"/>
                <a:ea typeface="+mn-ea"/>
                <a:cs typeface="+mn-cs"/>
              </a:rPr>
              <a:t>God</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Ezekiel 17:5–10 (NASB95) </a:t>
            </a:r>
          </a:p>
          <a:p>
            <a:r>
              <a:rPr lang="en-US" sz="1200" u="none" strike="noStrike" kern="1200" baseline="30000" dirty="0">
                <a:solidFill>
                  <a:schemeClr val="tx1"/>
                </a:solidFill>
                <a:effectLst/>
                <a:latin typeface="+mn-lt"/>
                <a:ea typeface="+mn-ea"/>
                <a:cs typeface="+mn-cs"/>
              </a:rPr>
              <a:t>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also took some of the seed of the land and planted it in fertile soil. He placed </a:t>
            </a:r>
            <a:r>
              <a:rPr lang="en-US" sz="1200" i="1" kern="1200" dirty="0">
                <a:solidFill>
                  <a:schemeClr val="tx1"/>
                </a:solidFill>
                <a:effectLst/>
                <a:latin typeface="+mn-lt"/>
                <a:ea typeface="+mn-ea"/>
                <a:cs typeface="+mn-cs"/>
              </a:rPr>
              <a:t>it</a:t>
            </a:r>
            <a:r>
              <a:rPr lang="en-US" sz="1200" kern="1200" dirty="0">
                <a:solidFill>
                  <a:schemeClr val="tx1"/>
                </a:solidFill>
                <a:effectLst/>
                <a:latin typeface="+mn-lt"/>
                <a:ea typeface="+mn-ea"/>
                <a:cs typeface="+mn-cs"/>
              </a:rPr>
              <a:t> beside abundant waters; he set it </a:t>
            </a:r>
            <a:r>
              <a:rPr lang="en-US" sz="1200" i="1" kern="1200" dirty="0">
                <a:solidFill>
                  <a:schemeClr val="tx1"/>
                </a:solidFill>
                <a:effectLst/>
                <a:latin typeface="+mn-lt"/>
                <a:ea typeface="+mn-ea"/>
                <a:cs typeface="+mn-cs"/>
              </a:rPr>
              <a:t>like</a:t>
            </a:r>
            <a:r>
              <a:rPr lang="en-US" sz="1200" kern="1200" dirty="0">
                <a:solidFill>
                  <a:schemeClr val="tx1"/>
                </a:solidFill>
                <a:effectLst/>
                <a:latin typeface="+mn-lt"/>
                <a:ea typeface="+mn-ea"/>
                <a:cs typeface="+mn-cs"/>
              </a:rPr>
              <a:t> a willow. </a:t>
            </a:r>
            <a:r>
              <a:rPr lang="en-US" sz="1200" u="none" strike="noStrike" kern="1200" baseline="30000" dirty="0">
                <a:solidFill>
                  <a:schemeClr val="tx1"/>
                </a:solidFill>
                <a:effectLst/>
                <a:latin typeface="+mn-lt"/>
                <a:ea typeface="+mn-ea"/>
                <a:cs typeface="+mn-cs"/>
              </a:rPr>
              <a:t>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it sprouted and became a low, spreading vine with its branches turned toward him, but its roots remained under it. So it became a vine and yielded shoots and sent out branches. </a:t>
            </a:r>
            <a:r>
              <a:rPr lang="en-US" sz="1200" u="none" strike="noStrike" kern="1200" baseline="30000" dirty="0">
                <a:solidFill>
                  <a:schemeClr val="tx1"/>
                </a:solidFill>
                <a:effectLst/>
                <a:latin typeface="+mn-lt"/>
                <a:ea typeface="+mn-ea"/>
                <a:cs typeface="+mn-cs"/>
              </a:rPr>
              <a:t>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there was another great eagle with great wings and much plumage; and behold, this vine bent its roots toward him and sent out its branches toward him from the beds where it was planted, that he might water it. </a:t>
            </a:r>
            <a:r>
              <a:rPr lang="en-US" sz="1200" u="none" strike="noStrike" kern="1200" baseline="30000" dirty="0">
                <a:solidFill>
                  <a:schemeClr val="tx1"/>
                </a:solidFill>
                <a:effectLst/>
                <a:latin typeface="+mn-lt"/>
                <a:ea typeface="+mn-ea"/>
                <a:cs typeface="+mn-cs"/>
              </a:rPr>
              <a:t>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was planted in good soil beside abundant waters, that it might yield branches and bear fruit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become a splendid vine.” ’ </a:t>
            </a:r>
            <a:r>
              <a:rPr lang="en-US" sz="1200" u="none" strike="noStrike" kern="1200" baseline="30000" dirty="0">
                <a:solidFill>
                  <a:schemeClr val="tx1"/>
                </a:solidFill>
                <a:effectLst/>
                <a:latin typeface="+mn-lt"/>
                <a:ea typeface="+mn-ea"/>
                <a:cs typeface="+mn-cs"/>
              </a:rPr>
              <a:t>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“Say, ‘Thus says the Lord </a:t>
            </a:r>
            <a:r>
              <a:rPr lang="en-US" sz="1200" kern="1200" cap="small" dirty="0">
                <a:solidFill>
                  <a:schemeClr val="tx1"/>
                </a:solidFill>
                <a:effectLst/>
                <a:latin typeface="+mn-lt"/>
                <a:ea typeface="+mn-ea"/>
                <a:cs typeface="+mn-cs"/>
              </a:rPr>
              <a:t>God</a:t>
            </a:r>
            <a:r>
              <a:rPr lang="en-US" sz="1200" kern="1200" dirty="0">
                <a:solidFill>
                  <a:schemeClr val="tx1"/>
                </a:solidFill>
                <a:effectLst/>
                <a:latin typeface="+mn-lt"/>
                <a:ea typeface="+mn-ea"/>
                <a:cs typeface="+mn-cs"/>
              </a:rPr>
              <a:t>, “Will it thrive? Will he not pull up its roots and cut off its fruit, so that it withers—so that all its sprouting leaves wither? And neither by great strength nor by many people can it be raised from its roots </a:t>
            </a:r>
            <a:r>
              <a:rPr lang="en-US" sz="1200" i="1" kern="1200" dirty="0">
                <a:solidFill>
                  <a:schemeClr val="tx1"/>
                </a:solidFill>
                <a:effectLst/>
                <a:latin typeface="+mn-lt"/>
                <a:ea typeface="+mn-ea"/>
                <a:cs typeface="+mn-cs"/>
              </a:rPr>
              <a:t>again.</a:t>
            </a:r>
            <a:r>
              <a:rPr lang="en-US" sz="1200" kern="12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rPr>
              <a:t>10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“Behold, though it is planted, will it thrive? Will it not completely wither as soon as the east wind strikes it—wither on the beds where it grew?” ’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Ezekiel 19:10–14 (NASB95) </a:t>
            </a:r>
          </a:p>
          <a:p>
            <a:r>
              <a:rPr lang="en-US" sz="1200" u="none" strike="noStrike" kern="1200" baseline="30000" dirty="0">
                <a:solidFill>
                  <a:schemeClr val="tx1"/>
                </a:solidFill>
                <a:effectLst/>
                <a:latin typeface="+mn-lt"/>
                <a:ea typeface="+mn-ea"/>
                <a:cs typeface="+mn-cs"/>
              </a:rPr>
              <a:t>10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‘Your mother was like a vine in your vineyard, Planted by the waters; It was fruitful and full of branches Because of abundant waters. </a:t>
            </a:r>
            <a:r>
              <a:rPr lang="en-US" sz="1200" u="none" strike="noStrike" kern="1200" baseline="30000" dirty="0">
                <a:solidFill>
                  <a:schemeClr val="tx1"/>
                </a:solidFill>
                <a:effectLst/>
                <a:latin typeface="+mn-lt"/>
                <a:ea typeface="+mn-ea"/>
                <a:cs typeface="+mn-cs"/>
              </a:rPr>
              <a:t>11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it had strong branches </a:t>
            </a:r>
            <a:r>
              <a:rPr lang="en-US" sz="1200" i="1" kern="1200" dirty="0">
                <a:solidFill>
                  <a:schemeClr val="tx1"/>
                </a:solidFill>
                <a:effectLst/>
                <a:latin typeface="+mn-lt"/>
                <a:ea typeface="+mn-ea"/>
                <a:cs typeface="+mn-cs"/>
              </a:rPr>
              <a:t>fit</a:t>
            </a:r>
            <a:r>
              <a:rPr lang="en-US" sz="1200" kern="1200" dirty="0">
                <a:solidFill>
                  <a:schemeClr val="tx1"/>
                </a:solidFill>
                <a:effectLst/>
                <a:latin typeface="+mn-lt"/>
                <a:ea typeface="+mn-ea"/>
                <a:cs typeface="+mn-cs"/>
              </a:rPr>
              <a:t> for scepters of rulers, And its height was raised above the clouds So that it was seen in its height with the mass of its branches. </a:t>
            </a:r>
            <a:r>
              <a:rPr lang="en-US" sz="1200" u="none" strike="noStrike" kern="1200" baseline="30000" dirty="0">
                <a:solidFill>
                  <a:schemeClr val="tx1"/>
                </a:solidFill>
                <a:effectLst/>
                <a:latin typeface="+mn-lt"/>
                <a:ea typeface="+mn-ea"/>
                <a:cs typeface="+mn-cs"/>
              </a:rPr>
              <a:t>12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it was plucked up in fury; It was cast down to the ground; And the east wind dried up its fruit. Its strong branch was torn off So that it withered; The fire consumed it. </a:t>
            </a:r>
            <a:r>
              <a:rPr lang="en-US" sz="1200" u="none" strike="noStrike" kern="1200" baseline="30000" dirty="0">
                <a:solidFill>
                  <a:schemeClr val="tx1"/>
                </a:solidFill>
                <a:effectLst/>
                <a:latin typeface="+mn-lt"/>
                <a:ea typeface="+mn-ea"/>
                <a:cs typeface="+mn-cs"/>
              </a:rPr>
              <a:t>13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now it is planted in the wilderness, In a dry and thirsty land. </a:t>
            </a:r>
            <a:r>
              <a:rPr lang="en-US" sz="1200" u="none" strike="noStrike" kern="1200" baseline="30000" dirty="0">
                <a:solidFill>
                  <a:schemeClr val="tx1"/>
                </a:solidFill>
                <a:effectLst/>
                <a:latin typeface="+mn-lt"/>
                <a:ea typeface="+mn-ea"/>
                <a:cs typeface="+mn-cs"/>
              </a:rPr>
              <a:t>14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fire has gone out from </a:t>
            </a:r>
            <a:r>
              <a:rPr lang="en-US" sz="1200" i="1" kern="1200" dirty="0">
                <a:solidFill>
                  <a:schemeClr val="tx1"/>
                </a:solidFill>
                <a:effectLst/>
                <a:latin typeface="+mn-lt"/>
                <a:ea typeface="+mn-ea"/>
                <a:cs typeface="+mn-cs"/>
              </a:rPr>
              <a:t>its</a:t>
            </a:r>
            <a:r>
              <a:rPr lang="en-US" sz="1200" kern="1200" dirty="0">
                <a:solidFill>
                  <a:schemeClr val="tx1"/>
                </a:solidFill>
                <a:effectLst/>
                <a:latin typeface="+mn-lt"/>
                <a:ea typeface="+mn-ea"/>
                <a:cs typeface="+mn-cs"/>
              </a:rPr>
              <a:t> branch; It has consumed its shoots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fruit, So that there is not in it a strong branch, A scepter to rule.’ ” This is a lamentation, and has become a lamentation. </a:t>
            </a:r>
          </a:p>
          <a:p>
            <a:endParaRPr lang="en-US" dirty="0"/>
          </a:p>
        </p:txBody>
      </p:sp>
      <p:sp>
        <p:nvSpPr>
          <p:cNvPr id="4" name="Slide Number Placeholder 3"/>
          <p:cNvSpPr>
            <a:spLocks noGrp="1"/>
          </p:cNvSpPr>
          <p:nvPr>
            <p:ph type="sldNum" sz="quarter" idx="10"/>
          </p:nvPr>
        </p:nvSpPr>
        <p:spPr/>
        <p:txBody>
          <a:bodyPr/>
          <a:lstStyle/>
          <a:p>
            <a:fld id="{BB6D9A02-2685-4AFB-87B8-DCC32806FFFB}" type="slidenum">
              <a:rPr lang="en-US" smtClean="0"/>
              <a:t>19</a:t>
            </a:fld>
            <a:endParaRPr lang="en-US"/>
          </a:p>
        </p:txBody>
      </p:sp>
    </p:spTree>
    <p:extLst>
      <p:ext uri="{BB962C8B-B14F-4D97-AF65-F5344CB8AC3E}">
        <p14:creationId xmlns:p14="http://schemas.microsoft.com/office/powerpoint/2010/main" val="50992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Prunes – Father’s purpose</a:t>
            </a:r>
            <a:r>
              <a:rPr lang="en-US" baseline="0" dirty="0"/>
              <a:t> is loving – it is so that each branch will bear more fruit – but the procedure may be painful. Not unlike </a:t>
            </a:r>
            <a:r>
              <a:rPr lang="en-US" baseline="0" dirty="0" err="1"/>
              <a:t>Heb</a:t>
            </a:r>
            <a:r>
              <a:rPr lang="en-US" baseline="0" dirty="0"/>
              <a:t> 12:5-11</a:t>
            </a:r>
            <a:br>
              <a:rPr lang="en-US" baseline="0" dirty="0"/>
            </a:br>
            <a:br>
              <a:rPr lang="en-US" b="1" baseline="0" dirty="0"/>
            </a:br>
            <a:r>
              <a:rPr lang="en-US" b="1" baseline="0" dirty="0"/>
              <a:t>He taketh away – Judas Iscariot is the most immediate illustration.</a:t>
            </a:r>
            <a:endParaRPr lang="en-US" b="1" dirty="0"/>
          </a:p>
        </p:txBody>
      </p:sp>
      <p:sp>
        <p:nvSpPr>
          <p:cNvPr id="4" name="Slide Number Placeholder 3"/>
          <p:cNvSpPr>
            <a:spLocks noGrp="1"/>
          </p:cNvSpPr>
          <p:nvPr>
            <p:ph type="sldNum" sz="quarter" idx="10"/>
          </p:nvPr>
        </p:nvSpPr>
        <p:spPr/>
        <p:txBody>
          <a:bodyPr/>
          <a:lstStyle/>
          <a:p>
            <a:fld id="{BB6D9A02-2685-4AFB-87B8-DCC32806FFFB}" type="slidenum">
              <a:rPr lang="en-US" smtClean="0"/>
              <a:t>20</a:t>
            </a:fld>
            <a:endParaRPr lang="en-US"/>
          </a:p>
        </p:txBody>
      </p:sp>
    </p:spTree>
    <p:extLst>
      <p:ext uri="{BB962C8B-B14F-4D97-AF65-F5344CB8AC3E}">
        <p14:creationId xmlns:p14="http://schemas.microsoft.com/office/powerpoint/2010/main" val="1924478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Abiding indicates that the individual </a:t>
            </a:r>
            <a:r>
              <a:rPr lang="en-US" sz="1200" b="1" kern="1200" dirty="0">
                <a:solidFill>
                  <a:schemeClr val="tx1"/>
                </a:solidFill>
                <a:effectLst/>
                <a:latin typeface="+mn-lt"/>
                <a:ea typeface="+mn-ea"/>
                <a:cs typeface="+mn-cs"/>
              </a:rPr>
              <a:t>remains, continues steadfast!</a:t>
            </a:r>
            <a:r>
              <a:rPr lang="en-US" sz="1200" kern="1200" dirty="0">
                <a:solidFill>
                  <a:schemeClr val="tx1"/>
                </a:solidFill>
                <a:effectLst/>
                <a:latin typeface="+mn-lt"/>
                <a:ea typeface="+mn-ea"/>
                <a:cs typeface="+mn-cs"/>
              </a:rPr>
              <a:t> God expects us to continue steadfast!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Apostle and Believer’s relationship was one of </a:t>
            </a:r>
            <a:r>
              <a:rPr lang="en-US" sz="1200" b="1" kern="1200" dirty="0">
                <a:solidFill>
                  <a:schemeClr val="tx1"/>
                </a:solidFill>
                <a:effectLst/>
                <a:latin typeface="+mn-lt"/>
                <a:ea typeface="+mn-ea"/>
                <a:cs typeface="+mn-cs"/>
              </a:rPr>
              <a:t>abiding in teaching, love, purity, bearing fruit glorifying 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by the fruit born</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What if I stop obeying God?</a:t>
            </a:r>
            <a:r>
              <a:rPr lang="en-US" sz="1200" kern="1200" baseline="0" dirty="0">
                <a:solidFill>
                  <a:schemeClr val="tx1"/>
                </a:solidFill>
                <a:effectLst/>
                <a:latin typeface="+mn-lt"/>
                <a:ea typeface="+mn-ea"/>
                <a:cs typeface="+mn-cs"/>
              </a:rPr>
              <a:t> I will no longer abide in His love!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Allegory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1 Corinthians 1:10–13 (NASB95) </a:t>
            </a:r>
          </a:p>
          <a:p>
            <a:r>
              <a:rPr lang="en-US" sz="1200" u="none" strike="noStrike" kern="1200" baseline="30000" dirty="0">
                <a:solidFill>
                  <a:schemeClr val="tx1"/>
                </a:solidFill>
                <a:effectLst/>
                <a:latin typeface="+mn-lt"/>
                <a:ea typeface="+mn-ea"/>
                <a:cs typeface="+mn-cs"/>
              </a:rPr>
              <a:t>10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I exhort you, brethren, by the name of our Lord Jesus Christ, that you all agree and that there be no divisions among you, but that you be made complete in the same mind and in the same judgment. </a:t>
            </a:r>
            <a:r>
              <a:rPr lang="en-US" sz="1200" u="none" strike="noStrike" kern="1200" baseline="30000" dirty="0">
                <a:solidFill>
                  <a:schemeClr val="tx1"/>
                </a:solidFill>
                <a:effectLst/>
                <a:latin typeface="+mn-lt"/>
                <a:ea typeface="+mn-ea"/>
                <a:cs typeface="+mn-cs"/>
              </a:rPr>
              <a:t>11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I have </a:t>
            </a:r>
            <a:r>
              <a:rPr lang="en-US" sz="1200" b="1" kern="1200" dirty="0">
                <a:solidFill>
                  <a:schemeClr val="tx1"/>
                </a:solidFill>
                <a:effectLst/>
                <a:latin typeface="+mn-lt"/>
                <a:ea typeface="+mn-ea"/>
                <a:cs typeface="+mn-cs"/>
              </a:rPr>
              <a:t>been informed </a:t>
            </a:r>
            <a:r>
              <a:rPr lang="en-US" sz="1200" kern="1200" dirty="0">
                <a:solidFill>
                  <a:schemeClr val="tx1"/>
                </a:solidFill>
                <a:effectLst/>
                <a:latin typeface="+mn-lt"/>
                <a:ea typeface="+mn-ea"/>
                <a:cs typeface="+mn-cs"/>
              </a:rPr>
              <a:t>concerning you, my brethren, by Chloe’s </a:t>
            </a:r>
            <a:r>
              <a:rPr lang="en-US" sz="1200" i="1" kern="1200" dirty="0">
                <a:solidFill>
                  <a:schemeClr val="tx1"/>
                </a:solidFill>
                <a:effectLst/>
                <a:latin typeface="+mn-lt"/>
                <a:ea typeface="+mn-ea"/>
                <a:cs typeface="+mn-cs"/>
              </a:rPr>
              <a:t>people,</a:t>
            </a:r>
            <a:r>
              <a:rPr lang="en-US" sz="1200" kern="1200" dirty="0">
                <a:solidFill>
                  <a:schemeClr val="tx1"/>
                </a:solidFill>
                <a:effectLst/>
                <a:latin typeface="+mn-lt"/>
                <a:ea typeface="+mn-ea"/>
                <a:cs typeface="+mn-cs"/>
              </a:rPr>
              <a:t> that there are </a:t>
            </a:r>
            <a:r>
              <a:rPr lang="en-US" sz="1200" b="1" kern="1200" dirty="0">
                <a:solidFill>
                  <a:schemeClr val="tx1"/>
                </a:solidFill>
                <a:effectLst/>
                <a:latin typeface="+mn-lt"/>
                <a:ea typeface="+mn-ea"/>
                <a:cs typeface="+mn-cs"/>
              </a:rPr>
              <a:t>quarrels among you</a:t>
            </a:r>
            <a:r>
              <a:rPr lang="en-US" sz="1200" kern="12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rPr>
              <a:t>12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a:t>
            </a:r>
            <a:r>
              <a:rPr lang="en-US" sz="1200" b="1" kern="1200" dirty="0">
                <a:solidFill>
                  <a:schemeClr val="tx1"/>
                </a:solidFill>
                <a:effectLst/>
                <a:latin typeface="+mn-lt"/>
                <a:ea typeface="+mn-ea"/>
                <a:cs typeface="+mn-cs"/>
              </a:rPr>
              <a:t>I mean this, that each one of you is saying, “I am of Paul,” and “I of Apollos,” and “I of Cephas,” and “I of Christ.” </a:t>
            </a:r>
            <a:r>
              <a:rPr lang="en-US" sz="1200" b="1" u="none" strike="noStrike" kern="1200" baseline="30000" dirty="0">
                <a:solidFill>
                  <a:schemeClr val="tx1"/>
                </a:solidFill>
                <a:effectLst/>
                <a:latin typeface="+mn-lt"/>
                <a:ea typeface="+mn-ea"/>
                <a:cs typeface="+mn-cs"/>
              </a:rPr>
              <a:t>13</a:t>
            </a:r>
            <a:r>
              <a:rPr lang="en-US" sz="1200" b="1" u="none" strike="noStrik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Has Christ been divided? Paul was not crucified for you, was he? Or were you baptized in the name of Paul? </a:t>
            </a:r>
          </a:p>
          <a:p>
            <a:br>
              <a:rPr lang="en-US" dirty="0"/>
            </a:br>
            <a:r>
              <a:rPr lang="en-US" sz="1200" kern="1200" dirty="0">
                <a:solidFill>
                  <a:schemeClr val="tx1"/>
                </a:solidFill>
                <a:effectLst/>
                <a:latin typeface="+mn-lt"/>
                <a:ea typeface="+mn-ea"/>
                <a:cs typeface="+mn-cs"/>
              </a:rPr>
              <a:t>Ephesians 4:4–6 (NASB95) </a:t>
            </a:r>
          </a:p>
          <a:p>
            <a:r>
              <a:rPr lang="en-US" sz="1200" u="none" strike="noStrike" kern="1200" baseline="30000" dirty="0">
                <a:solidFill>
                  <a:schemeClr val="tx1"/>
                </a:solidFill>
                <a:effectLst/>
                <a:latin typeface="+mn-lt"/>
                <a:ea typeface="+mn-ea"/>
                <a:cs typeface="+mn-cs"/>
              </a:rPr>
              <a:t>4</a:t>
            </a:r>
            <a:r>
              <a:rPr lang="en-US" sz="1200" u="none" strike="noStrike"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There is</a:t>
            </a:r>
            <a:r>
              <a:rPr lang="en-US" sz="1200" kern="1200" dirty="0">
                <a:solidFill>
                  <a:schemeClr val="tx1"/>
                </a:solidFill>
                <a:effectLst/>
                <a:latin typeface="+mn-lt"/>
                <a:ea typeface="+mn-ea"/>
                <a:cs typeface="+mn-cs"/>
              </a:rPr>
              <a:t> one body and one Spirit, just as also you were called in one hope of your calling; </a:t>
            </a:r>
            <a:r>
              <a:rPr lang="en-US" sz="1200" u="none" strike="noStrike" kern="1200" baseline="30000" dirty="0">
                <a:solidFill>
                  <a:schemeClr val="tx1"/>
                </a:solidFill>
                <a:effectLst/>
                <a:latin typeface="+mn-lt"/>
                <a:ea typeface="+mn-ea"/>
                <a:cs typeface="+mn-cs"/>
              </a:rPr>
              <a:t>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one Lord, one faith, one baptism, </a:t>
            </a:r>
            <a:r>
              <a:rPr lang="en-US" sz="1200" u="none" strike="noStrike" kern="1200" baseline="30000" dirty="0">
                <a:solidFill>
                  <a:schemeClr val="tx1"/>
                </a:solidFill>
                <a:effectLst/>
                <a:latin typeface="+mn-lt"/>
                <a:ea typeface="+mn-ea"/>
                <a:cs typeface="+mn-cs"/>
              </a:rPr>
              <a:t>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one God and Father of all who is over all and through all and in all. </a:t>
            </a:r>
          </a:p>
          <a:p>
            <a:endParaRPr lang="en-US" dirty="0"/>
          </a:p>
        </p:txBody>
      </p:sp>
      <p:sp>
        <p:nvSpPr>
          <p:cNvPr id="4" name="Slide Number Placeholder 3"/>
          <p:cNvSpPr>
            <a:spLocks noGrp="1"/>
          </p:cNvSpPr>
          <p:nvPr>
            <p:ph type="sldNum" sz="quarter" idx="10"/>
          </p:nvPr>
        </p:nvSpPr>
        <p:spPr/>
        <p:txBody>
          <a:bodyPr/>
          <a:lstStyle/>
          <a:p>
            <a:fld id="{BB6D9A02-2685-4AFB-87B8-DCC32806FFFB}" type="slidenum">
              <a:rPr lang="en-US" smtClean="0"/>
              <a:t>21</a:t>
            </a:fld>
            <a:endParaRPr lang="en-US"/>
          </a:p>
        </p:txBody>
      </p:sp>
    </p:spTree>
    <p:extLst>
      <p:ext uri="{BB962C8B-B14F-4D97-AF65-F5344CB8AC3E}">
        <p14:creationId xmlns:p14="http://schemas.microsoft.com/office/powerpoint/2010/main" val="2599513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Mt 25</a:t>
            </a:r>
            <a:r>
              <a:rPr lang="en-US" baseline="0" dirty="0"/>
              <a:t> - </a:t>
            </a:r>
            <a:r>
              <a:rPr lang="en-US" dirty="0"/>
              <a:t>Parable of the Talents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Peter 1:5–11 (NASB95) </a:t>
            </a:r>
          </a:p>
          <a:p>
            <a:r>
              <a:rPr lang="en-US" sz="1200" u="none" strike="noStrike" kern="1200" baseline="30000" dirty="0">
                <a:solidFill>
                  <a:schemeClr val="tx1"/>
                </a:solidFill>
                <a:effectLst/>
                <a:latin typeface="+mn-lt"/>
                <a:ea typeface="+mn-ea"/>
                <a:cs typeface="+mn-cs"/>
              </a:rPr>
              <a:t>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for this very reason also, applying all diligence, in your faith supply moral excellence, and in </a:t>
            </a:r>
            <a:r>
              <a:rPr lang="en-US" sz="1200" i="1" kern="1200" dirty="0">
                <a:solidFill>
                  <a:schemeClr val="tx1"/>
                </a:solidFill>
                <a:effectLst/>
                <a:latin typeface="+mn-lt"/>
                <a:ea typeface="+mn-ea"/>
                <a:cs typeface="+mn-cs"/>
              </a:rPr>
              <a:t>your</a:t>
            </a:r>
            <a:r>
              <a:rPr lang="en-US" sz="1200" kern="1200" dirty="0">
                <a:solidFill>
                  <a:schemeClr val="tx1"/>
                </a:solidFill>
                <a:effectLst/>
                <a:latin typeface="+mn-lt"/>
                <a:ea typeface="+mn-ea"/>
                <a:cs typeface="+mn-cs"/>
              </a:rPr>
              <a:t> moral excellence, knowledge, </a:t>
            </a:r>
            <a:r>
              <a:rPr lang="en-US" sz="1200" u="none" strike="noStrike" kern="1200" baseline="30000" dirty="0">
                <a:solidFill>
                  <a:schemeClr val="tx1"/>
                </a:solidFill>
                <a:effectLst/>
                <a:latin typeface="+mn-lt"/>
                <a:ea typeface="+mn-ea"/>
                <a:cs typeface="+mn-cs"/>
              </a:rPr>
              <a:t>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in </a:t>
            </a:r>
            <a:r>
              <a:rPr lang="en-US" sz="1200" i="1" kern="1200" dirty="0">
                <a:solidFill>
                  <a:schemeClr val="tx1"/>
                </a:solidFill>
                <a:effectLst/>
                <a:latin typeface="+mn-lt"/>
                <a:ea typeface="+mn-ea"/>
                <a:cs typeface="+mn-cs"/>
              </a:rPr>
              <a:t>your</a:t>
            </a:r>
            <a:r>
              <a:rPr lang="en-US" sz="1200" kern="1200" dirty="0">
                <a:solidFill>
                  <a:schemeClr val="tx1"/>
                </a:solidFill>
                <a:effectLst/>
                <a:latin typeface="+mn-lt"/>
                <a:ea typeface="+mn-ea"/>
                <a:cs typeface="+mn-cs"/>
              </a:rPr>
              <a:t> knowledge, self-control, and in </a:t>
            </a:r>
            <a:r>
              <a:rPr lang="en-US" sz="1200" i="1" kern="1200" dirty="0">
                <a:solidFill>
                  <a:schemeClr val="tx1"/>
                </a:solidFill>
                <a:effectLst/>
                <a:latin typeface="+mn-lt"/>
                <a:ea typeface="+mn-ea"/>
                <a:cs typeface="+mn-cs"/>
              </a:rPr>
              <a:t>your</a:t>
            </a:r>
            <a:r>
              <a:rPr lang="en-US" sz="1200" kern="1200" dirty="0">
                <a:solidFill>
                  <a:schemeClr val="tx1"/>
                </a:solidFill>
                <a:effectLst/>
                <a:latin typeface="+mn-lt"/>
                <a:ea typeface="+mn-ea"/>
                <a:cs typeface="+mn-cs"/>
              </a:rPr>
              <a:t> self-control, perseverance, and in </a:t>
            </a:r>
            <a:r>
              <a:rPr lang="en-US" sz="1200" i="1" kern="1200" dirty="0">
                <a:solidFill>
                  <a:schemeClr val="tx1"/>
                </a:solidFill>
                <a:effectLst/>
                <a:latin typeface="+mn-lt"/>
                <a:ea typeface="+mn-ea"/>
                <a:cs typeface="+mn-cs"/>
              </a:rPr>
              <a:t>your</a:t>
            </a:r>
            <a:r>
              <a:rPr lang="en-US" sz="1200" kern="1200" dirty="0">
                <a:solidFill>
                  <a:schemeClr val="tx1"/>
                </a:solidFill>
                <a:effectLst/>
                <a:latin typeface="+mn-lt"/>
                <a:ea typeface="+mn-ea"/>
                <a:cs typeface="+mn-cs"/>
              </a:rPr>
              <a:t> perseverance, godliness, </a:t>
            </a:r>
            <a:r>
              <a:rPr lang="en-US" sz="1200" u="none" strike="noStrike" kern="1200" baseline="30000" dirty="0">
                <a:solidFill>
                  <a:schemeClr val="tx1"/>
                </a:solidFill>
                <a:effectLst/>
                <a:latin typeface="+mn-lt"/>
                <a:ea typeface="+mn-ea"/>
                <a:cs typeface="+mn-cs"/>
              </a:rPr>
              <a:t>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in </a:t>
            </a:r>
            <a:r>
              <a:rPr lang="en-US" sz="1200" i="1" kern="1200" dirty="0">
                <a:solidFill>
                  <a:schemeClr val="tx1"/>
                </a:solidFill>
                <a:effectLst/>
                <a:latin typeface="+mn-lt"/>
                <a:ea typeface="+mn-ea"/>
                <a:cs typeface="+mn-cs"/>
              </a:rPr>
              <a:t>your</a:t>
            </a:r>
            <a:r>
              <a:rPr lang="en-US" sz="1200" kern="1200" dirty="0">
                <a:solidFill>
                  <a:schemeClr val="tx1"/>
                </a:solidFill>
                <a:effectLst/>
                <a:latin typeface="+mn-lt"/>
                <a:ea typeface="+mn-ea"/>
                <a:cs typeface="+mn-cs"/>
              </a:rPr>
              <a:t> godliness, brotherly kindness, and in </a:t>
            </a:r>
            <a:r>
              <a:rPr lang="en-US" sz="1200" i="1" kern="1200" dirty="0">
                <a:solidFill>
                  <a:schemeClr val="tx1"/>
                </a:solidFill>
                <a:effectLst/>
                <a:latin typeface="+mn-lt"/>
                <a:ea typeface="+mn-ea"/>
                <a:cs typeface="+mn-cs"/>
              </a:rPr>
              <a:t>your</a:t>
            </a:r>
            <a:r>
              <a:rPr lang="en-US" sz="1200" kern="1200" dirty="0">
                <a:solidFill>
                  <a:schemeClr val="tx1"/>
                </a:solidFill>
                <a:effectLst/>
                <a:latin typeface="+mn-lt"/>
                <a:ea typeface="+mn-ea"/>
                <a:cs typeface="+mn-cs"/>
              </a:rPr>
              <a:t> brotherly kindness, love. </a:t>
            </a:r>
            <a:r>
              <a:rPr lang="en-US" sz="1200" u="none" strike="noStrike" kern="1200" baseline="30000" dirty="0">
                <a:solidFill>
                  <a:schemeClr val="tx1"/>
                </a:solidFill>
                <a:effectLst/>
                <a:latin typeface="+mn-lt"/>
                <a:ea typeface="+mn-ea"/>
                <a:cs typeface="+mn-cs"/>
              </a:rPr>
              <a:t>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if these </a:t>
            </a:r>
            <a:r>
              <a:rPr lang="en-US" sz="1200" i="1" kern="1200" dirty="0">
                <a:solidFill>
                  <a:schemeClr val="tx1"/>
                </a:solidFill>
                <a:effectLst/>
                <a:latin typeface="+mn-lt"/>
                <a:ea typeface="+mn-ea"/>
                <a:cs typeface="+mn-cs"/>
              </a:rPr>
              <a:t>qualities</a:t>
            </a:r>
            <a:r>
              <a:rPr lang="en-US" sz="1200" kern="1200" dirty="0">
                <a:solidFill>
                  <a:schemeClr val="tx1"/>
                </a:solidFill>
                <a:effectLst/>
                <a:latin typeface="+mn-lt"/>
                <a:ea typeface="+mn-ea"/>
                <a:cs typeface="+mn-cs"/>
              </a:rPr>
              <a:t> are yours and are increasing, they render you neither useless nor unfruitful in the true knowledge of our Lord Jesus Christ. </a:t>
            </a:r>
            <a:r>
              <a:rPr lang="en-US" sz="1200" u="none" strike="noStrike" kern="1200" baseline="30000" dirty="0">
                <a:solidFill>
                  <a:schemeClr val="tx1"/>
                </a:solidFill>
                <a:effectLst/>
                <a:latin typeface="+mn-lt"/>
                <a:ea typeface="+mn-ea"/>
                <a:cs typeface="+mn-cs"/>
              </a:rPr>
              <a:t>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he who lacks these </a:t>
            </a:r>
            <a:r>
              <a:rPr lang="en-US" sz="1200" i="1" kern="1200" dirty="0">
                <a:solidFill>
                  <a:schemeClr val="tx1"/>
                </a:solidFill>
                <a:effectLst/>
                <a:latin typeface="+mn-lt"/>
                <a:ea typeface="+mn-ea"/>
                <a:cs typeface="+mn-cs"/>
              </a:rPr>
              <a:t>qualities</a:t>
            </a:r>
            <a:r>
              <a:rPr lang="en-US" sz="1200" kern="1200" dirty="0">
                <a:solidFill>
                  <a:schemeClr val="tx1"/>
                </a:solidFill>
                <a:effectLst/>
                <a:latin typeface="+mn-lt"/>
                <a:ea typeface="+mn-ea"/>
                <a:cs typeface="+mn-cs"/>
              </a:rPr>
              <a:t> is blind </a:t>
            </a:r>
            <a:r>
              <a:rPr lang="en-US" sz="1200" i="1" kern="1200" dirty="0">
                <a:solidFill>
                  <a:schemeClr val="tx1"/>
                </a:solidFill>
                <a:effectLst/>
                <a:latin typeface="+mn-lt"/>
                <a:ea typeface="+mn-ea"/>
                <a:cs typeface="+mn-cs"/>
              </a:rPr>
              <a:t>or</a:t>
            </a:r>
            <a:r>
              <a:rPr lang="en-US" sz="1200" kern="1200" dirty="0">
                <a:solidFill>
                  <a:schemeClr val="tx1"/>
                </a:solidFill>
                <a:effectLst/>
                <a:latin typeface="+mn-lt"/>
                <a:ea typeface="+mn-ea"/>
                <a:cs typeface="+mn-cs"/>
              </a:rPr>
              <a:t> short-sighted, having forgotten </a:t>
            </a:r>
            <a:r>
              <a:rPr lang="en-US" sz="1200" i="1" kern="1200" dirty="0">
                <a:solidFill>
                  <a:schemeClr val="tx1"/>
                </a:solidFill>
                <a:effectLst/>
                <a:latin typeface="+mn-lt"/>
                <a:ea typeface="+mn-ea"/>
                <a:cs typeface="+mn-cs"/>
              </a:rPr>
              <a:t>his</a:t>
            </a:r>
            <a:r>
              <a:rPr lang="en-US" sz="1200" kern="1200" dirty="0">
                <a:solidFill>
                  <a:schemeClr val="tx1"/>
                </a:solidFill>
                <a:effectLst/>
                <a:latin typeface="+mn-lt"/>
                <a:ea typeface="+mn-ea"/>
                <a:cs typeface="+mn-cs"/>
              </a:rPr>
              <a:t> purification from his former sins. </a:t>
            </a:r>
            <a:r>
              <a:rPr lang="en-US" sz="1200" u="none" strike="noStrike" kern="1200" baseline="30000" dirty="0">
                <a:solidFill>
                  <a:schemeClr val="tx1"/>
                </a:solidFill>
                <a:effectLst/>
                <a:latin typeface="+mn-lt"/>
                <a:ea typeface="+mn-ea"/>
                <a:cs typeface="+mn-cs"/>
              </a:rPr>
              <a:t>10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Therefore, brethren, be all the more diligent to make certain about His calling and choosing you; for as long as you practice these things, you will never stumble; </a:t>
            </a:r>
            <a:r>
              <a:rPr lang="en-US" sz="1200" u="none" strike="noStrike" kern="1200" baseline="30000" dirty="0">
                <a:solidFill>
                  <a:schemeClr val="tx1"/>
                </a:solidFill>
                <a:effectLst/>
                <a:latin typeface="+mn-lt"/>
                <a:ea typeface="+mn-ea"/>
                <a:cs typeface="+mn-cs"/>
              </a:rPr>
              <a:t>11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in this way the entrance into the eternal kingdom of our Lord and Savior Jesus Christ will be abundantly supplied to you. </a:t>
            </a:r>
          </a:p>
          <a:p>
            <a:br>
              <a:rPr lang="en-US" dirty="0"/>
            </a:br>
            <a:endParaRPr lang="en-US" dirty="0"/>
          </a:p>
        </p:txBody>
      </p:sp>
      <p:sp>
        <p:nvSpPr>
          <p:cNvPr id="4" name="Slide Number Placeholder 3"/>
          <p:cNvSpPr>
            <a:spLocks noGrp="1"/>
          </p:cNvSpPr>
          <p:nvPr>
            <p:ph type="sldNum" sz="quarter" idx="10"/>
          </p:nvPr>
        </p:nvSpPr>
        <p:spPr/>
        <p:txBody>
          <a:bodyPr/>
          <a:lstStyle/>
          <a:p>
            <a:fld id="{BB6D9A02-2685-4AFB-87B8-DCC32806FFFB}" type="slidenum">
              <a:rPr lang="en-US" smtClean="0"/>
              <a:t>22</a:t>
            </a:fld>
            <a:endParaRPr lang="en-US"/>
          </a:p>
        </p:txBody>
      </p:sp>
    </p:spTree>
    <p:extLst>
      <p:ext uri="{BB962C8B-B14F-4D97-AF65-F5344CB8AC3E}">
        <p14:creationId xmlns:p14="http://schemas.microsoft.com/office/powerpoint/2010/main" val="15985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abide in Jesus’ love? By keeping</a:t>
            </a:r>
            <a:r>
              <a:rPr lang="en-US" baseline="0" dirty="0"/>
              <a:t> his commandments?</a:t>
            </a:r>
            <a:endParaRPr lang="en-US" dirty="0"/>
          </a:p>
          <a:p>
            <a:endParaRPr lang="en-US" dirty="0"/>
          </a:p>
          <a:p>
            <a:r>
              <a:rPr lang="en-US" dirty="0"/>
              <a:t>His Word</a:t>
            </a:r>
            <a:r>
              <a:rPr lang="en-US" baseline="0" dirty="0"/>
              <a:t> abides in us and we in turn abide in his love.</a:t>
            </a:r>
            <a:br>
              <a:rPr lang="en-US" baseline="0" dirty="0"/>
            </a:br>
            <a:br>
              <a:rPr lang="en-US" baseline="0" dirty="0"/>
            </a:br>
            <a:r>
              <a:rPr lang="en-US" baseline="0" dirty="0"/>
              <a:t>Obedience is how we test our faith and show our true love!</a:t>
            </a:r>
            <a:br>
              <a:rPr lang="en-US" baseline="0" dirty="0"/>
            </a:br>
            <a:br>
              <a:rPr lang="en-US" baseline="0" dirty="0"/>
            </a:br>
            <a:r>
              <a:rPr lang="en-US" sz="1200" kern="1200" dirty="0">
                <a:solidFill>
                  <a:schemeClr val="tx1"/>
                </a:solidFill>
                <a:effectLst/>
                <a:latin typeface="+mn-lt"/>
                <a:ea typeface="+mn-ea"/>
                <a:cs typeface="+mn-cs"/>
              </a:rPr>
              <a:t>Mark 12:28 (NASB95) </a:t>
            </a:r>
          </a:p>
          <a:p>
            <a:r>
              <a:rPr lang="en-US" sz="1200" u="none" strike="noStrike" kern="1200" baseline="30000" dirty="0">
                <a:solidFill>
                  <a:schemeClr val="tx1"/>
                </a:solidFill>
                <a:effectLst/>
                <a:latin typeface="+mn-lt"/>
                <a:ea typeface="+mn-ea"/>
                <a:cs typeface="+mn-cs"/>
              </a:rPr>
              <a:t>28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One of the scribes came and heard them arguing, and recognizing that He had answered them well, asked Him, “</a:t>
            </a:r>
            <a:r>
              <a:rPr lang="en-US" sz="1200" b="1" kern="1200" dirty="0">
                <a:solidFill>
                  <a:schemeClr val="tx1"/>
                </a:solidFill>
                <a:effectLst/>
                <a:latin typeface="+mn-lt"/>
                <a:ea typeface="+mn-ea"/>
                <a:cs typeface="+mn-cs"/>
              </a:rPr>
              <a:t>What commandment is the foremost of all?</a:t>
            </a:r>
            <a:r>
              <a:rPr lang="en-US" sz="1200" kern="1200" dirty="0">
                <a:solidFill>
                  <a:schemeClr val="tx1"/>
                </a:solidFill>
                <a:effectLst/>
                <a:latin typeface="+mn-lt"/>
                <a:ea typeface="+mn-ea"/>
                <a:cs typeface="+mn-cs"/>
              </a:rPr>
              <a:t>” </a:t>
            </a:r>
          </a:p>
          <a:p>
            <a:br>
              <a:rPr lang="en-US" baseline="0" dirty="0"/>
            </a:br>
            <a:r>
              <a:rPr lang="en-US" sz="1200" kern="1200" dirty="0">
                <a:solidFill>
                  <a:schemeClr val="tx1"/>
                </a:solidFill>
                <a:effectLst/>
                <a:latin typeface="+mn-lt"/>
                <a:ea typeface="+mn-ea"/>
                <a:cs typeface="+mn-cs"/>
              </a:rPr>
              <a:t>Mark 12:29–31 (NASB95) </a:t>
            </a:r>
          </a:p>
          <a:p>
            <a:r>
              <a:rPr lang="en-US" sz="1200" u="none" strike="noStrike" kern="1200" baseline="30000" dirty="0">
                <a:solidFill>
                  <a:schemeClr val="tx1"/>
                </a:solidFill>
                <a:effectLst/>
                <a:latin typeface="+mn-lt"/>
                <a:ea typeface="+mn-ea"/>
                <a:cs typeface="+mn-cs"/>
              </a:rPr>
              <a:t>29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Jesus answered, “The foremost is, </a:t>
            </a:r>
            <a:r>
              <a:rPr lang="en-US" sz="1200" b="1" kern="1200" dirty="0">
                <a:solidFill>
                  <a:schemeClr val="tx1"/>
                </a:solidFill>
                <a:effectLst/>
                <a:latin typeface="+mn-lt"/>
                <a:ea typeface="+mn-ea"/>
                <a:cs typeface="+mn-cs"/>
              </a:rPr>
              <a:t>‘</a:t>
            </a:r>
            <a:r>
              <a:rPr lang="en-US" sz="1200" b="1" kern="1200" cap="small" dirty="0">
                <a:solidFill>
                  <a:schemeClr val="tx1"/>
                </a:solidFill>
                <a:effectLst/>
                <a:latin typeface="+mn-lt"/>
                <a:ea typeface="+mn-ea"/>
                <a:cs typeface="+mn-cs"/>
              </a:rPr>
              <a:t>Hear</a:t>
            </a:r>
            <a:r>
              <a:rPr lang="en-US" sz="1200" b="1" kern="1200" dirty="0">
                <a:solidFill>
                  <a:schemeClr val="tx1"/>
                </a:solidFill>
                <a:effectLst/>
                <a:latin typeface="+mn-lt"/>
                <a:ea typeface="+mn-ea"/>
                <a:cs typeface="+mn-cs"/>
              </a:rPr>
              <a:t>, O </a:t>
            </a:r>
            <a:r>
              <a:rPr lang="en-US" sz="1200" b="1" kern="1200" cap="small" dirty="0">
                <a:solidFill>
                  <a:schemeClr val="tx1"/>
                </a:solidFill>
                <a:effectLst/>
                <a:latin typeface="+mn-lt"/>
                <a:ea typeface="+mn-ea"/>
                <a:cs typeface="+mn-cs"/>
              </a:rPr>
              <a:t>Israel</a:t>
            </a:r>
            <a:r>
              <a:rPr lang="en-US" sz="1200" b="1" kern="1200" dirty="0">
                <a:solidFill>
                  <a:schemeClr val="tx1"/>
                </a:solidFill>
                <a:effectLst/>
                <a:latin typeface="+mn-lt"/>
                <a:ea typeface="+mn-ea"/>
                <a:cs typeface="+mn-cs"/>
              </a:rPr>
              <a:t>! </a:t>
            </a:r>
            <a:r>
              <a:rPr lang="en-US" sz="1200" b="1" kern="1200" cap="small" dirty="0">
                <a:solidFill>
                  <a:schemeClr val="tx1"/>
                </a:solidFill>
                <a:effectLst/>
                <a:latin typeface="+mn-lt"/>
                <a:ea typeface="+mn-ea"/>
                <a:cs typeface="+mn-cs"/>
              </a:rPr>
              <a:t>The Lord our God is one Lord</a:t>
            </a:r>
            <a:r>
              <a:rPr lang="en-US" sz="1200" b="1" kern="1200" dirty="0">
                <a:solidFill>
                  <a:schemeClr val="tx1"/>
                </a:solidFill>
                <a:effectLst/>
                <a:latin typeface="+mn-lt"/>
                <a:ea typeface="+mn-ea"/>
                <a:cs typeface="+mn-cs"/>
              </a:rPr>
              <a:t>; </a:t>
            </a:r>
            <a:r>
              <a:rPr lang="en-US" sz="1200" b="1" u="none" strike="noStrike" kern="1200" baseline="30000" dirty="0">
                <a:solidFill>
                  <a:schemeClr val="tx1"/>
                </a:solidFill>
                <a:effectLst/>
                <a:latin typeface="+mn-lt"/>
                <a:ea typeface="+mn-ea"/>
                <a:cs typeface="+mn-cs"/>
              </a:rPr>
              <a:t>30</a:t>
            </a:r>
            <a:r>
              <a:rPr lang="en-US" sz="1200" b="1" u="none" strike="noStrike" kern="1200" dirty="0">
                <a:solidFill>
                  <a:schemeClr val="tx1"/>
                </a:solidFill>
                <a:effectLst/>
                <a:latin typeface="+mn-lt"/>
                <a:ea typeface="+mn-ea"/>
                <a:cs typeface="+mn-cs"/>
              </a:rPr>
              <a:t> </a:t>
            </a:r>
            <a:r>
              <a:rPr lang="en-US" sz="1200" b="1" kern="1200" cap="small" dirty="0">
                <a:solidFill>
                  <a:schemeClr val="tx1"/>
                </a:solidFill>
                <a:effectLst/>
                <a:latin typeface="+mn-lt"/>
                <a:ea typeface="+mn-ea"/>
                <a:cs typeface="+mn-cs"/>
              </a:rPr>
              <a:t>and you shall love the Lord your God with all your heart</a:t>
            </a:r>
            <a:r>
              <a:rPr lang="en-US" sz="1200" b="1" kern="1200" dirty="0">
                <a:solidFill>
                  <a:schemeClr val="tx1"/>
                </a:solidFill>
                <a:effectLst/>
                <a:latin typeface="+mn-lt"/>
                <a:ea typeface="+mn-ea"/>
                <a:cs typeface="+mn-cs"/>
              </a:rPr>
              <a:t>, </a:t>
            </a:r>
            <a:r>
              <a:rPr lang="en-US" sz="1200" b="1" kern="1200" cap="small" dirty="0">
                <a:solidFill>
                  <a:schemeClr val="tx1"/>
                </a:solidFill>
                <a:effectLst/>
                <a:latin typeface="+mn-lt"/>
                <a:ea typeface="+mn-ea"/>
                <a:cs typeface="+mn-cs"/>
              </a:rPr>
              <a:t>and with all your soul</a:t>
            </a:r>
            <a:r>
              <a:rPr lang="en-US" sz="1200" b="1" kern="1200" dirty="0">
                <a:solidFill>
                  <a:schemeClr val="tx1"/>
                </a:solidFill>
                <a:effectLst/>
                <a:latin typeface="+mn-lt"/>
                <a:ea typeface="+mn-ea"/>
                <a:cs typeface="+mn-cs"/>
              </a:rPr>
              <a:t>, </a:t>
            </a:r>
            <a:r>
              <a:rPr lang="en-US" sz="1200" b="1" kern="1200" cap="small" dirty="0">
                <a:solidFill>
                  <a:schemeClr val="tx1"/>
                </a:solidFill>
                <a:effectLst/>
                <a:latin typeface="+mn-lt"/>
                <a:ea typeface="+mn-ea"/>
                <a:cs typeface="+mn-cs"/>
              </a:rPr>
              <a:t>and with all your mind, and with all your strength</a:t>
            </a:r>
            <a:r>
              <a:rPr lang="en-US" sz="1200" b="1" kern="1200" dirty="0">
                <a:solidFill>
                  <a:schemeClr val="tx1"/>
                </a:solidFill>
                <a:effectLst/>
                <a:latin typeface="+mn-lt"/>
                <a:ea typeface="+mn-ea"/>
                <a:cs typeface="+mn-cs"/>
              </a:rPr>
              <a:t>.’ </a:t>
            </a:r>
            <a:r>
              <a:rPr lang="en-US" sz="1200" b="1" u="none" strike="noStrike" kern="1200" baseline="30000" dirty="0">
                <a:solidFill>
                  <a:schemeClr val="tx1"/>
                </a:solidFill>
                <a:effectLst/>
                <a:latin typeface="+mn-lt"/>
                <a:ea typeface="+mn-ea"/>
                <a:cs typeface="+mn-cs"/>
              </a:rPr>
              <a:t>31</a:t>
            </a:r>
            <a:r>
              <a:rPr lang="en-US" sz="1200" b="1" u="none" strike="noStrik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second is this, ‘</a:t>
            </a:r>
            <a:r>
              <a:rPr lang="en-US" sz="1200" b="1" kern="1200" cap="small" dirty="0">
                <a:solidFill>
                  <a:schemeClr val="tx1"/>
                </a:solidFill>
                <a:effectLst/>
                <a:latin typeface="+mn-lt"/>
                <a:ea typeface="+mn-ea"/>
                <a:cs typeface="+mn-cs"/>
              </a:rPr>
              <a:t>You shall love your neighbor as yourself</a:t>
            </a:r>
            <a:r>
              <a:rPr lang="en-US" sz="1200" b="1" kern="1200" dirty="0">
                <a:solidFill>
                  <a:schemeClr val="tx1"/>
                </a:solidFill>
                <a:effectLst/>
                <a:latin typeface="+mn-lt"/>
                <a:ea typeface="+mn-ea"/>
                <a:cs typeface="+mn-cs"/>
              </a:rPr>
              <a:t>.’ There is no other commandment greater than these.”</a:t>
            </a:r>
            <a:r>
              <a:rPr lang="en-US"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10"/>
          </p:nvPr>
        </p:nvSpPr>
        <p:spPr/>
        <p:txBody>
          <a:bodyPr/>
          <a:lstStyle/>
          <a:p>
            <a:fld id="{BB6D9A02-2685-4AFB-87B8-DCC32806FFFB}" type="slidenum">
              <a:rPr lang="en-US" smtClean="0"/>
              <a:t>23</a:t>
            </a:fld>
            <a:endParaRPr lang="en-US"/>
          </a:p>
        </p:txBody>
      </p:sp>
    </p:spTree>
    <p:extLst>
      <p:ext uri="{BB962C8B-B14F-4D97-AF65-F5344CB8AC3E}">
        <p14:creationId xmlns:p14="http://schemas.microsoft.com/office/powerpoint/2010/main" val="1519505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 of</a:t>
            </a:r>
            <a:r>
              <a:rPr lang="en-US" baseline="0" dirty="0"/>
              <a:t> keeping Jesus’ commandments. </a:t>
            </a:r>
            <a:br>
              <a:rPr lang="en-US" baseline="0" dirty="0"/>
            </a:br>
            <a:br>
              <a:rPr lang="en-US" baseline="0" dirty="0"/>
            </a:br>
            <a:r>
              <a:rPr lang="en-US" baseline="0" dirty="0"/>
              <a:t>Joy of knowing I’m right with God, serving him, etc.</a:t>
            </a:r>
            <a:br>
              <a:rPr lang="en-US" baseline="0" dirty="0"/>
            </a:br>
            <a:br>
              <a:rPr lang="en-US" baseline="0" dirty="0"/>
            </a:br>
            <a:r>
              <a:rPr lang="en-US" baseline="0" dirty="0"/>
              <a:t>What was Christ’s joy? Doing the Father’s will, sharing in a relationship with the Father! </a:t>
            </a:r>
            <a:br>
              <a:rPr lang="en-US" baseline="0" dirty="0"/>
            </a:br>
            <a:br>
              <a:rPr lang="en-US" baseline="0" dirty="0"/>
            </a:br>
            <a:r>
              <a:rPr lang="en-US" baseline="0" dirty="0"/>
              <a:t>Have a relationship that brings joy in my heart.</a:t>
            </a:r>
            <a:br>
              <a:rPr lang="en-US" baseline="0" dirty="0"/>
            </a:br>
            <a:br>
              <a:rPr lang="en-US" baseline="0" dirty="0"/>
            </a:br>
            <a:r>
              <a:rPr lang="en-US" baseline="0" dirty="0"/>
              <a:t>True Joy only comes from loving obedience.</a:t>
            </a:r>
            <a:br>
              <a:rPr lang="en-US" baseline="0" dirty="0"/>
            </a:br>
            <a:br>
              <a:rPr lang="en-US" baseline="0" dirty="0"/>
            </a:br>
            <a:r>
              <a:rPr lang="en-US" sz="1200" kern="1200" dirty="0">
                <a:solidFill>
                  <a:schemeClr val="tx1"/>
                </a:solidFill>
                <a:effectLst/>
                <a:latin typeface="+mn-lt"/>
                <a:ea typeface="+mn-ea"/>
                <a:cs typeface="+mn-cs"/>
              </a:rPr>
              <a:t>Philippians 4:4–9 (NASB95) </a:t>
            </a:r>
          </a:p>
          <a:p>
            <a:r>
              <a:rPr lang="en-US" sz="1200" u="none" strike="noStrike" kern="1200" baseline="30000" dirty="0">
                <a:solidFill>
                  <a:schemeClr val="tx1"/>
                </a:solidFill>
                <a:effectLst/>
                <a:latin typeface="+mn-lt"/>
                <a:ea typeface="+mn-ea"/>
                <a:cs typeface="+mn-cs"/>
              </a:rPr>
              <a:t>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Rejoice in the Lord always; again I will say, rejoice! </a:t>
            </a:r>
            <a:r>
              <a:rPr lang="en-US" sz="1200" u="none" strike="noStrike" kern="1200" baseline="30000" dirty="0">
                <a:solidFill>
                  <a:schemeClr val="tx1"/>
                </a:solidFill>
                <a:effectLst/>
                <a:latin typeface="+mn-lt"/>
                <a:ea typeface="+mn-ea"/>
                <a:cs typeface="+mn-cs"/>
              </a:rPr>
              <a:t>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Let your gentle </a:t>
            </a:r>
            <a:r>
              <a:rPr lang="en-US" sz="1200" i="1" kern="1200" dirty="0">
                <a:solidFill>
                  <a:schemeClr val="tx1"/>
                </a:solidFill>
                <a:effectLst/>
                <a:latin typeface="+mn-lt"/>
                <a:ea typeface="+mn-ea"/>
                <a:cs typeface="+mn-cs"/>
              </a:rPr>
              <a:t>spirit</a:t>
            </a:r>
            <a:r>
              <a:rPr lang="en-US" sz="1200" kern="1200" dirty="0">
                <a:solidFill>
                  <a:schemeClr val="tx1"/>
                </a:solidFill>
                <a:effectLst/>
                <a:latin typeface="+mn-lt"/>
                <a:ea typeface="+mn-ea"/>
                <a:cs typeface="+mn-cs"/>
              </a:rPr>
              <a:t> be known to all men. The Lord is near. </a:t>
            </a:r>
            <a:r>
              <a:rPr lang="en-US" sz="1200" u="none" strike="noStrike" kern="1200" baseline="30000" dirty="0">
                <a:solidFill>
                  <a:schemeClr val="tx1"/>
                </a:solidFill>
                <a:effectLst/>
                <a:latin typeface="+mn-lt"/>
                <a:ea typeface="+mn-ea"/>
                <a:cs typeface="+mn-cs"/>
              </a:rPr>
              <a:t>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 anxious for nothing, but in everything by prayer and supplication with thanksgiving let your requests be made known to God. </a:t>
            </a:r>
            <a:r>
              <a:rPr lang="en-US" sz="1200" u="none" strike="noStrike" kern="1200" baseline="30000" dirty="0">
                <a:solidFill>
                  <a:schemeClr val="tx1"/>
                </a:solidFill>
                <a:effectLst/>
                <a:latin typeface="+mn-lt"/>
                <a:ea typeface="+mn-ea"/>
                <a:cs typeface="+mn-cs"/>
              </a:rPr>
              <a:t>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peace of God, which surpasses all comprehension, will guard your hearts and your minds in Christ Jesus. </a:t>
            </a:r>
            <a:r>
              <a:rPr lang="en-US" sz="1200" u="none" strike="noStrike" kern="1200" baseline="30000" dirty="0">
                <a:solidFill>
                  <a:schemeClr val="tx1"/>
                </a:solidFill>
                <a:effectLst/>
                <a:latin typeface="+mn-lt"/>
                <a:ea typeface="+mn-ea"/>
                <a:cs typeface="+mn-cs"/>
              </a:rPr>
              <a:t>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Finally, brethren, whatever is true, whatever is honorable, whatever is right, whatever is pure, whatever is lovely, whatever is of good repute, if there is any excellence and if anything worthy of praise, dwell on these things. </a:t>
            </a:r>
            <a:r>
              <a:rPr lang="en-US" sz="1200" u="none" strike="noStrike" kern="1200" baseline="30000" dirty="0">
                <a:solidFill>
                  <a:schemeClr val="tx1"/>
                </a:solidFill>
                <a:effectLst/>
                <a:latin typeface="+mn-lt"/>
                <a:ea typeface="+mn-ea"/>
                <a:cs typeface="+mn-cs"/>
              </a:rPr>
              <a:t>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things you have learned and received and heard and seen in me, practice these things, and the God of peace will be with you. </a:t>
            </a:r>
          </a:p>
          <a:p>
            <a:br>
              <a:rPr lang="en-US" dirty="0"/>
            </a:br>
            <a:r>
              <a:rPr lang="en-US" dirty="0"/>
              <a:t>Joy comes from being in a right relationship with God by doing what he says!</a:t>
            </a:r>
            <a:r>
              <a:rPr lang="en-US" baseline="0" dirty="0"/>
              <a:t> We have the example of Jesus Christ and how he kept the Father’s commandments.</a:t>
            </a:r>
            <a:br>
              <a:rPr lang="en-US" baseline="0" dirty="0"/>
            </a:br>
            <a:br>
              <a:rPr lang="en-US" baseline="0" dirty="0"/>
            </a:br>
            <a:r>
              <a:rPr lang="en-US" baseline="0" dirty="0"/>
              <a:t>True love gives! The betterment of someone else, the object of someone else.</a:t>
            </a:r>
            <a:br>
              <a:rPr lang="en-US" baseline="0" dirty="0"/>
            </a:br>
            <a:br>
              <a:rPr lang="en-US" baseline="0" dirty="0"/>
            </a:br>
            <a:r>
              <a:rPr lang="en-US" baseline="0" dirty="0"/>
              <a:t>True love is sacrificing. … our greatest need was Salvation.</a:t>
            </a:r>
            <a:endParaRPr lang="en-US" dirty="0"/>
          </a:p>
        </p:txBody>
      </p:sp>
      <p:sp>
        <p:nvSpPr>
          <p:cNvPr id="4" name="Slide Number Placeholder 3"/>
          <p:cNvSpPr>
            <a:spLocks noGrp="1"/>
          </p:cNvSpPr>
          <p:nvPr>
            <p:ph type="sldNum" sz="quarter" idx="10"/>
          </p:nvPr>
        </p:nvSpPr>
        <p:spPr/>
        <p:txBody>
          <a:bodyPr/>
          <a:lstStyle/>
          <a:p>
            <a:fld id="{BB6D9A02-2685-4AFB-87B8-DCC32806FFFB}" type="slidenum">
              <a:rPr lang="en-US" smtClean="0"/>
              <a:t>24</a:t>
            </a:fld>
            <a:endParaRPr lang="en-US"/>
          </a:p>
        </p:txBody>
      </p:sp>
    </p:spTree>
    <p:extLst>
      <p:ext uri="{BB962C8B-B14F-4D97-AF65-F5344CB8AC3E}">
        <p14:creationId xmlns:p14="http://schemas.microsoft.com/office/powerpoint/2010/main" val="4003225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Disciples were entering into</a:t>
            </a:r>
            <a:r>
              <a:rPr lang="en-US" sz="1200" b="1" kern="1200" baseline="0" dirty="0">
                <a:solidFill>
                  <a:schemeClr val="tx1"/>
                </a:solidFill>
                <a:effectLst/>
                <a:latin typeface="+mn-lt"/>
                <a:ea typeface="+mn-ea"/>
                <a:cs typeface="+mn-cs"/>
              </a:rPr>
              <a:t> difficult times. Jesus was willing to give himself for them, they should give themselves to each other!</a:t>
            </a:r>
            <a:br>
              <a:rPr lang="en-US" sz="1200" b="1" kern="1200" baseline="0" dirty="0">
                <a:solidFill>
                  <a:schemeClr val="tx1"/>
                </a:solidFill>
                <a:effectLst/>
                <a:latin typeface="+mn-lt"/>
                <a:ea typeface="+mn-ea"/>
                <a:cs typeface="+mn-cs"/>
              </a:rPr>
            </a:br>
            <a:br>
              <a:rPr lang="en-US" sz="1200" b="1" kern="1200" baseline="0" dirty="0">
                <a:solidFill>
                  <a:schemeClr val="tx1"/>
                </a:solidFill>
                <a:effectLst/>
                <a:latin typeface="+mn-lt"/>
                <a:ea typeface="+mn-ea"/>
                <a:cs typeface="+mn-cs"/>
              </a:rPr>
            </a:br>
            <a:r>
              <a:rPr lang="en-US" sz="1200" b="1" kern="1200" baseline="0" dirty="0">
                <a:solidFill>
                  <a:schemeClr val="tx1"/>
                </a:solidFill>
                <a:effectLst/>
                <a:latin typeface="+mn-lt"/>
                <a:ea typeface="+mn-ea"/>
                <a:cs typeface="+mn-cs"/>
              </a:rPr>
              <a:t>If the world loves you … what does that tell you?</a:t>
            </a:r>
            <a:br>
              <a:rPr lang="en-US" sz="1200" b="1" kern="1200" baseline="0" dirty="0">
                <a:solidFill>
                  <a:schemeClr val="tx1"/>
                </a:solidFill>
                <a:effectLst/>
                <a:latin typeface="+mn-lt"/>
                <a:ea typeface="+mn-ea"/>
                <a:cs typeface="+mn-cs"/>
              </a:rPr>
            </a:br>
            <a:br>
              <a:rPr lang="en-US" sz="1200" b="1" kern="1200" baseline="0" dirty="0">
                <a:solidFill>
                  <a:schemeClr val="tx1"/>
                </a:solidFill>
                <a:effectLst/>
                <a:latin typeface="+mn-lt"/>
                <a:ea typeface="+mn-ea"/>
                <a:cs typeface="+mn-cs"/>
              </a:rPr>
            </a:br>
            <a:r>
              <a:rPr lang="en-US" sz="1200" b="1" kern="1200" baseline="0" dirty="0">
                <a:solidFill>
                  <a:schemeClr val="tx1"/>
                </a:solidFill>
                <a:effectLst/>
                <a:latin typeface="+mn-lt"/>
                <a:ea typeface="+mn-ea"/>
                <a:cs typeface="+mn-cs"/>
              </a:rPr>
              <a:t>Jesus stood for what the Father said … people didn’t like that. Friendship with God is to be an enemy of the world.</a:t>
            </a:r>
          </a:p>
          <a:p>
            <a:endParaRPr lang="en-US" sz="1200" b="1"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Love the world, Hate God</a:t>
            </a:r>
            <a:br>
              <a:rPr lang="en-US" sz="1200" b="1" kern="1200" baseline="0" dirty="0">
                <a:solidFill>
                  <a:schemeClr val="tx1"/>
                </a:solidFill>
                <a:effectLst/>
                <a:latin typeface="+mn-lt"/>
                <a:ea typeface="+mn-ea"/>
                <a:cs typeface="+mn-cs"/>
              </a:rPr>
            </a:br>
            <a:r>
              <a:rPr lang="en-US" sz="1200" b="1" kern="1200" baseline="0" dirty="0">
                <a:solidFill>
                  <a:schemeClr val="tx1"/>
                </a:solidFill>
                <a:effectLst/>
                <a:latin typeface="+mn-lt"/>
                <a:ea typeface="+mn-ea"/>
                <a:cs typeface="+mn-cs"/>
              </a:rPr>
              <a:t>Hate God, Love the world</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Philippians 2:5–10 (NASB95) </a:t>
            </a:r>
          </a:p>
          <a:p>
            <a:r>
              <a:rPr lang="en-US" sz="1200" u="none" strike="noStrike" kern="1200" baseline="30000" dirty="0">
                <a:solidFill>
                  <a:schemeClr val="tx1"/>
                </a:solidFill>
                <a:effectLst/>
                <a:latin typeface="+mn-lt"/>
                <a:ea typeface="+mn-ea"/>
                <a:cs typeface="+mn-cs"/>
              </a:rPr>
              <a:t>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this attitude in yourselves which was also in Christ Jesus, </a:t>
            </a:r>
            <a:r>
              <a:rPr lang="en-US" sz="1200" u="none" strike="noStrike" kern="1200" baseline="30000" dirty="0">
                <a:solidFill>
                  <a:schemeClr val="tx1"/>
                </a:solidFill>
                <a:effectLst/>
                <a:latin typeface="+mn-lt"/>
                <a:ea typeface="+mn-ea"/>
                <a:cs typeface="+mn-cs"/>
              </a:rPr>
              <a:t>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who, although He existed in the form of God, did not regard equality with God a thing to be grasped, </a:t>
            </a:r>
            <a:r>
              <a:rPr lang="en-US" sz="1200" u="none" strike="noStrike" kern="1200" baseline="30000" dirty="0">
                <a:solidFill>
                  <a:schemeClr val="tx1"/>
                </a:solidFill>
                <a:effectLst/>
                <a:latin typeface="+mn-lt"/>
                <a:ea typeface="+mn-ea"/>
                <a:cs typeface="+mn-cs"/>
              </a:rPr>
              <a:t>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emptied Himself, taking the form of a bond-servant,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being made in the likeness of men. </a:t>
            </a:r>
            <a:r>
              <a:rPr lang="en-US" sz="1200" u="none" strike="noStrike" kern="1200" baseline="30000" dirty="0">
                <a:solidFill>
                  <a:schemeClr val="tx1"/>
                </a:solidFill>
                <a:effectLst/>
                <a:latin typeface="+mn-lt"/>
                <a:ea typeface="+mn-ea"/>
                <a:cs typeface="+mn-cs"/>
              </a:rPr>
              <a:t>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Being found in appearance as a man, He humbled Himself by becoming obedient to the point of death, even death on a cross. </a:t>
            </a:r>
            <a:r>
              <a:rPr lang="en-US" sz="1200" u="none" strike="noStrike" kern="1200" baseline="30000" dirty="0">
                <a:solidFill>
                  <a:schemeClr val="tx1"/>
                </a:solidFill>
                <a:effectLst/>
                <a:latin typeface="+mn-lt"/>
                <a:ea typeface="+mn-ea"/>
                <a:cs typeface="+mn-cs"/>
              </a:rPr>
              <a:t>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this reason also, God highly exalted Him, and bestowed on Him the name which is above every name, </a:t>
            </a:r>
            <a:r>
              <a:rPr lang="en-US" sz="1200" u="none" strike="noStrike" kern="1200" baseline="30000" dirty="0">
                <a:solidFill>
                  <a:schemeClr val="tx1"/>
                </a:solidFill>
                <a:effectLst/>
                <a:latin typeface="+mn-lt"/>
                <a:ea typeface="+mn-ea"/>
                <a:cs typeface="+mn-cs"/>
              </a:rPr>
              <a:t>10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that at the name of Jesus </a:t>
            </a:r>
            <a:r>
              <a:rPr lang="en-US" sz="1200" kern="1200" cap="small" dirty="0">
                <a:solidFill>
                  <a:schemeClr val="tx1"/>
                </a:solidFill>
                <a:effectLst/>
                <a:latin typeface="+mn-lt"/>
                <a:ea typeface="+mn-ea"/>
                <a:cs typeface="+mn-cs"/>
              </a:rPr>
              <a:t>every knee will bow</a:t>
            </a:r>
            <a:r>
              <a:rPr lang="en-US" sz="1200" kern="1200" dirty="0">
                <a:solidFill>
                  <a:schemeClr val="tx1"/>
                </a:solidFill>
                <a:effectLst/>
                <a:latin typeface="+mn-lt"/>
                <a:ea typeface="+mn-ea"/>
                <a:cs typeface="+mn-cs"/>
              </a:rPr>
              <a:t>, of those who are in heaven and on earth and under the earth, </a:t>
            </a:r>
          </a:p>
          <a:p>
            <a:endParaRPr lang="en-US" dirty="0"/>
          </a:p>
        </p:txBody>
      </p:sp>
      <p:sp>
        <p:nvSpPr>
          <p:cNvPr id="4" name="Slide Number Placeholder 3"/>
          <p:cNvSpPr>
            <a:spLocks noGrp="1"/>
          </p:cNvSpPr>
          <p:nvPr>
            <p:ph type="sldNum" sz="quarter" idx="10"/>
          </p:nvPr>
        </p:nvSpPr>
        <p:spPr/>
        <p:txBody>
          <a:bodyPr/>
          <a:lstStyle/>
          <a:p>
            <a:fld id="{BB6D9A02-2685-4AFB-87B8-DCC32806FFFB}" type="slidenum">
              <a:rPr lang="en-US" smtClean="0"/>
              <a:t>25</a:t>
            </a:fld>
            <a:endParaRPr lang="en-US"/>
          </a:p>
        </p:txBody>
      </p:sp>
    </p:spTree>
    <p:extLst>
      <p:ext uri="{BB962C8B-B14F-4D97-AF65-F5344CB8AC3E}">
        <p14:creationId xmlns:p14="http://schemas.microsoft.com/office/powerpoint/2010/main" val="329578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There is a sense we are slaves: we give our service, the Lord Jesus is our master! We give ourselves wholly to him. There is still a relationship that exists. That relationship clearly demonstrates his love and concern for us!</a:t>
            </a:r>
            <a:br>
              <a:rPr lang="en-US" b="1" baseline="0" dirty="0"/>
            </a:br>
            <a:br>
              <a:rPr lang="en-US" b="1" baseline="0" dirty="0"/>
            </a:br>
            <a:r>
              <a:rPr lang="en-US" sz="1200" kern="1200" dirty="0">
                <a:solidFill>
                  <a:schemeClr val="tx1"/>
                </a:solidFill>
                <a:effectLst/>
                <a:latin typeface="+mn-lt"/>
                <a:ea typeface="+mn-ea"/>
                <a:cs typeface="+mn-cs"/>
              </a:rPr>
              <a:t>Galatians 3:26 (NASB95) </a:t>
            </a:r>
          </a:p>
          <a:p>
            <a:r>
              <a:rPr lang="en-US" sz="1200" u="none" strike="noStrike" kern="1200" baseline="30000" dirty="0">
                <a:solidFill>
                  <a:schemeClr val="tx1"/>
                </a:solidFill>
                <a:effectLst/>
                <a:latin typeface="+mn-lt"/>
                <a:ea typeface="+mn-ea"/>
                <a:cs typeface="+mn-cs"/>
              </a:rPr>
              <a:t>26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you are all </a:t>
            </a:r>
            <a:r>
              <a:rPr lang="en-US" sz="1200" b="1" kern="1200" dirty="0">
                <a:solidFill>
                  <a:schemeClr val="tx1"/>
                </a:solidFill>
                <a:effectLst/>
                <a:latin typeface="+mn-lt"/>
                <a:ea typeface="+mn-ea"/>
                <a:cs typeface="+mn-cs"/>
              </a:rPr>
              <a:t>sons of God</a:t>
            </a:r>
            <a:r>
              <a:rPr lang="en-US" sz="1200" kern="1200" dirty="0">
                <a:solidFill>
                  <a:schemeClr val="tx1"/>
                </a:solidFill>
                <a:effectLst/>
                <a:latin typeface="+mn-lt"/>
                <a:ea typeface="+mn-ea"/>
                <a:cs typeface="+mn-cs"/>
              </a:rPr>
              <a:t> through faith in Christ Jesus. </a:t>
            </a:r>
          </a:p>
          <a:p>
            <a:endParaRPr lang="en-US" b="1" baseline="0" dirty="0"/>
          </a:p>
          <a:p>
            <a:r>
              <a:rPr lang="en-US" dirty="0"/>
              <a:t>Abraham &amp; Moses, the only</a:t>
            </a:r>
            <a:r>
              <a:rPr lang="en-US" baseline="0" dirty="0"/>
              <a:t> OT characters who are called ‘friends of God’, enjoyed extraordinary access to the mind of God.</a:t>
            </a:r>
          </a:p>
          <a:p>
            <a:endParaRPr lang="en-US" baseline="0" dirty="0"/>
          </a:p>
          <a:p>
            <a:r>
              <a:rPr lang="en-US" baseline="0" dirty="0"/>
              <a:t>Friends are informed of his thinking, enjoy his confidence &amp; learn to obey with a sense of privilege and will full understanding of their master’s heart. </a:t>
            </a:r>
            <a:br>
              <a:rPr lang="en-US" baseline="0" dirty="0"/>
            </a:br>
            <a:br>
              <a:rPr lang="en-US" baseline="0" dirty="0"/>
            </a:br>
            <a:r>
              <a:rPr lang="en-US" baseline="0" dirty="0"/>
              <a:t>Jesus’ absolute right to command is in no way diminished, but he takes pains to inform his friends of his motives, plans, purposes.</a:t>
            </a:r>
          </a:p>
          <a:p>
            <a:br>
              <a:rPr lang="en-US" baseline="0" dirty="0"/>
            </a:br>
            <a:r>
              <a:rPr lang="en-US" baseline="0" dirty="0"/>
              <a:t>Who is a friend to Jesus? Must do what he says:</a:t>
            </a:r>
            <a:br>
              <a:rPr lang="en-US" baseline="0" dirty="0"/>
            </a:br>
            <a:endParaRPr lang="en-US" baseline="0" dirty="0"/>
          </a:p>
          <a:p>
            <a:r>
              <a:rPr lang="en-US" baseline="0" dirty="0"/>
              <a:t>Gen 15:6 quoted here: Abraham was called a friend of God … he did what God said!! What if he had not done what God said? Would he be a friend of God?</a:t>
            </a:r>
            <a:br>
              <a:rPr lang="en-US" baseline="0" dirty="0"/>
            </a:br>
            <a:r>
              <a:rPr lang="en-US" sz="1200" kern="1200" dirty="0">
                <a:solidFill>
                  <a:schemeClr val="tx1"/>
                </a:solidFill>
                <a:effectLst/>
                <a:latin typeface="+mn-lt"/>
                <a:ea typeface="+mn-ea"/>
                <a:cs typeface="+mn-cs"/>
              </a:rPr>
              <a:t>James 2:23 (NASB95) </a:t>
            </a:r>
          </a:p>
          <a:p>
            <a:r>
              <a:rPr lang="en-US" sz="1200" u="none" strike="noStrike" kern="1200" baseline="30000" dirty="0">
                <a:solidFill>
                  <a:schemeClr val="tx1"/>
                </a:solidFill>
                <a:effectLst/>
                <a:latin typeface="+mn-lt"/>
                <a:ea typeface="+mn-ea"/>
                <a:cs typeface="+mn-cs"/>
              </a:rPr>
              <a:t>23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Scripture was fulfilled which says, “</a:t>
            </a:r>
            <a:r>
              <a:rPr lang="en-US" sz="1200" kern="1200" cap="small" dirty="0">
                <a:solidFill>
                  <a:schemeClr val="tx1"/>
                </a:solidFill>
                <a:effectLst/>
                <a:latin typeface="+mn-lt"/>
                <a:ea typeface="+mn-ea"/>
                <a:cs typeface="+mn-cs"/>
              </a:rPr>
              <a:t>And Abraham believed God</a:t>
            </a:r>
            <a:r>
              <a:rPr lang="en-US" sz="1200" kern="1200" dirty="0">
                <a:solidFill>
                  <a:schemeClr val="tx1"/>
                </a:solidFill>
                <a:effectLst/>
                <a:latin typeface="+mn-lt"/>
                <a:ea typeface="+mn-ea"/>
                <a:cs typeface="+mn-cs"/>
              </a:rPr>
              <a:t>, </a:t>
            </a:r>
            <a:r>
              <a:rPr lang="en-US" sz="1200" kern="1200" cap="small" dirty="0">
                <a:solidFill>
                  <a:schemeClr val="tx1"/>
                </a:solidFill>
                <a:effectLst/>
                <a:latin typeface="+mn-lt"/>
                <a:ea typeface="+mn-ea"/>
                <a:cs typeface="+mn-cs"/>
              </a:rPr>
              <a:t>and it was reckoned to him as righteousness</a:t>
            </a:r>
            <a:r>
              <a:rPr lang="en-US" sz="1200" kern="1200" dirty="0">
                <a:solidFill>
                  <a:schemeClr val="tx1"/>
                </a:solidFill>
                <a:effectLst/>
                <a:latin typeface="+mn-lt"/>
                <a:ea typeface="+mn-ea"/>
                <a:cs typeface="+mn-cs"/>
              </a:rPr>
              <a:t>,” and he was called the friend of God.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Romans 4:1–4 (NASB95) </a:t>
            </a:r>
          </a:p>
          <a:p>
            <a:r>
              <a:rPr lang="en-US" sz="1200" u="none" strike="noStrike" kern="1200" baseline="30000" dirty="0">
                <a:solidFill>
                  <a:schemeClr val="tx1"/>
                </a:solidFill>
                <a:effectLst/>
                <a:latin typeface="+mn-lt"/>
                <a:ea typeface="+mn-ea"/>
                <a:cs typeface="+mn-cs"/>
              </a:rPr>
              <a:t>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then shall we say that Abraham, our forefather according to the flesh, has found? </a:t>
            </a:r>
            <a:r>
              <a:rPr lang="en-US" sz="1200" u="none" strike="noStrike" kern="1200" baseline="30000" dirty="0">
                <a:solidFill>
                  <a:schemeClr val="tx1"/>
                </a:solidFill>
                <a:effectLst/>
                <a:latin typeface="+mn-lt"/>
                <a:ea typeface="+mn-ea"/>
                <a:cs typeface="+mn-cs"/>
              </a:rPr>
              <a:t>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if Abraham was justified by works, he has something to boast about, but not before God. </a:t>
            </a:r>
            <a:r>
              <a:rPr lang="en-US" sz="1200" u="none" strike="noStrike" kern="1200" baseline="30000" dirty="0">
                <a:solidFill>
                  <a:schemeClr val="tx1"/>
                </a:solidFill>
                <a:effectLst/>
                <a:latin typeface="+mn-lt"/>
                <a:ea typeface="+mn-ea"/>
                <a:cs typeface="+mn-cs"/>
              </a:rPr>
              <a:t>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what does the Scripture say? “</a:t>
            </a:r>
            <a:r>
              <a:rPr lang="en-US" sz="1200" kern="1200" cap="small" dirty="0">
                <a:solidFill>
                  <a:schemeClr val="tx1"/>
                </a:solidFill>
                <a:effectLst/>
                <a:latin typeface="+mn-lt"/>
                <a:ea typeface="+mn-ea"/>
                <a:cs typeface="+mn-cs"/>
              </a:rPr>
              <a:t>Abraham believed God</a:t>
            </a:r>
            <a:r>
              <a:rPr lang="en-US" sz="1200" kern="1200" dirty="0">
                <a:solidFill>
                  <a:schemeClr val="tx1"/>
                </a:solidFill>
                <a:effectLst/>
                <a:latin typeface="+mn-lt"/>
                <a:ea typeface="+mn-ea"/>
                <a:cs typeface="+mn-cs"/>
              </a:rPr>
              <a:t>, </a:t>
            </a:r>
            <a:r>
              <a:rPr lang="en-US" sz="1200" kern="1200" cap="small" dirty="0">
                <a:solidFill>
                  <a:schemeClr val="tx1"/>
                </a:solidFill>
                <a:effectLst/>
                <a:latin typeface="+mn-lt"/>
                <a:ea typeface="+mn-ea"/>
                <a:cs typeface="+mn-cs"/>
              </a:rPr>
              <a:t>and it was credited to him as righteousness</a:t>
            </a:r>
            <a:r>
              <a:rPr lang="en-US" sz="1200" kern="12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rPr>
              <a:t>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to the one who works, his wage is not credited as a favor, but as what is due. </a:t>
            </a:r>
          </a:p>
          <a:p>
            <a:endParaRPr lang="en-US" dirty="0"/>
          </a:p>
          <a:p>
            <a:endParaRPr lang="en-US" dirty="0"/>
          </a:p>
        </p:txBody>
      </p:sp>
      <p:sp>
        <p:nvSpPr>
          <p:cNvPr id="4" name="Slide Number Placeholder 3"/>
          <p:cNvSpPr>
            <a:spLocks noGrp="1"/>
          </p:cNvSpPr>
          <p:nvPr>
            <p:ph type="sldNum" sz="quarter" idx="10"/>
          </p:nvPr>
        </p:nvSpPr>
        <p:spPr/>
        <p:txBody>
          <a:bodyPr/>
          <a:lstStyle/>
          <a:p>
            <a:fld id="{BB6D9A02-2685-4AFB-87B8-DCC32806FFFB}" type="slidenum">
              <a:rPr lang="en-US" smtClean="0"/>
              <a:t>26</a:t>
            </a:fld>
            <a:endParaRPr lang="en-US"/>
          </a:p>
        </p:txBody>
      </p:sp>
    </p:spTree>
    <p:extLst>
      <p:ext uri="{BB962C8B-B14F-4D97-AF65-F5344CB8AC3E}">
        <p14:creationId xmlns:p14="http://schemas.microsoft.com/office/powerpoint/2010/main" val="2130984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1748307" y="4997415"/>
            <a:ext cx="1869364" cy="438951"/>
          </a:xfrm>
        </p:spPr>
        <p:txBody>
          <a:bodyPr>
            <a:noAutofit/>
          </a:bodyPr>
          <a:lstStyle>
            <a:lvl1pPr>
              <a:defRPr sz="1200">
                <a:solidFill>
                  <a:srgbClr val="474B11"/>
                </a:solidFill>
              </a:defRPr>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6310" y="783922"/>
            <a:ext cx="2761361" cy="4107743"/>
          </a:xfrm>
        </p:spPr>
        <p:txBody>
          <a:bodyPr/>
          <a:lstStyle>
            <a:lvl1pPr>
              <a:defRPr>
                <a:solidFill>
                  <a:srgbClr val="474B11"/>
                </a:solidFill>
              </a:defRPr>
            </a:lvl1pPr>
          </a:lstStyle>
          <a:p>
            <a:r>
              <a:rPr lang="en-US" dirty="0"/>
              <a:t>Add Your Title</a:t>
            </a:r>
          </a:p>
        </p:txBody>
      </p:sp>
      <p:sp>
        <p:nvSpPr>
          <p:cNvPr id="5" name="Text Placeholder 3"/>
          <p:cNvSpPr>
            <a:spLocks noGrp="1"/>
          </p:cNvSpPr>
          <p:nvPr>
            <p:ph type="body" sz="quarter" idx="11" hasCustomPrompt="1"/>
          </p:nvPr>
        </p:nvSpPr>
        <p:spPr>
          <a:xfrm>
            <a:off x="1748307" y="4997415"/>
            <a:ext cx="1869364" cy="438951"/>
          </a:xfrm>
        </p:spPr>
        <p:txBody>
          <a:bodyPr>
            <a:noAutofit/>
          </a:bodyPr>
          <a:lstStyle>
            <a:lvl1pPr>
              <a:defRPr sz="1200">
                <a:solidFill>
                  <a:srgbClr val="474B11"/>
                </a:solidFill>
              </a:defRPr>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257825" y="313568"/>
            <a:ext cx="6616686" cy="6229557"/>
          </a:xfrm>
        </p:spPr>
        <p:txBody>
          <a:bodyPr anchor="ctr"/>
          <a:lstStyle>
            <a:lvl1pPr algn="ctr">
              <a:defRPr baseline="0">
                <a:solidFill>
                  <a:srgbClr val="474B11"/>
                </a:solidFill>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257825" y="313568"/>
            <a:ext cx="6616686" cy="6229557"/>
          </a:xfrm>
        </p:spPr>
        <p:txBody>
          <a:bodyPr anchor="ctr"/>
          <a:lstStyle>
            <a:lvl1pPr algn="ctr">
              <a:defRPr baseline="0">
                <a:solidFill>
                  <a:srgbClr val="474B11"/>
                </a:solidFill>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9742" y="313569"/>
            <a:ext cx="1172338" cy="2017289"/>
          </a:xfrm>
        </p:spPr>
        <p:txBody>
          <a:bodyPr>
            <a:normAutofit/>
          </a:bodyPr>
          <a:lstStyle>
            <a:lvl1pPr>
              <a:defRPr sz="1600">
                <a:solidFill>
                  <a:srgbClr val="474B11"/>
                </a:solidFill>
              </a:defRPr>
            </a:lvl1pPr>
          </a:lstStyle>
          <a:p>
            <a:r>
              <a:rPr lang="en-US" dirty="0"/>
              <a:t>Add Your Title</a:t>
            </a:r>
          </a:p>
        </p:txBody>
      </p:sp>
      <p:sp>
        <p:nvSpPr>
          <p:cNvPr id="5" name="Text Placeholder 6"/>
          <p:cNvSpPr>
            <a:spLocks noGrp="1"/>
          </p:cNvSpPr>
          <p:nvPr>
            <p:ph type="body" sz="quarter" idx="10" hasCustomPrompt="1"/>
          </p:nvPr>
        </p:nvSpPr>
        <p:spPr>
          <a:xfrm>
            <a:off x="2257825" y="313568"/>
            <a:ext cx="6616686" cy="6229557"/>
          </a:xfrm>
        </p:spPr>
        <p:txBody>
          <a:bodyPr anchor="ctr"/>
          <a:lstStyle>
            <a:lvl1pPr algn="ctr">
              <a:defRPr baseline="0">
                <a:solidFill>
                  <a:srgbClr val="474B11"/>
                </a:solidFill>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solidFill>
                  <a:srgbClr val="474B11"/>
                </a:solidFill>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solidFill>
                  <a:srgbClr val="474B11"/>
                </a:solidFill>
              </a:defRPr>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solidFill>
                  <a:srgbClr val="474B11"/>
                </a:solidFill>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7/14/2016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sz="2000" b="1" dirty="0"/>
              <a:t>LESSON 20</a:t>
            </a:r>
            <a:br>
              <a:rPr lang="en-US" sz="2000" b="1" dirty="0"/>
            </a:br>
            <a:r>
              <a:rPr lang="en-US" sz="2000" b="1" dirty="0"/>
              <a:t>JOHN 15:1-27</a:t>
            </a:r>
          </a:p>
        </p:txBody>
      </p:sp>
    </p:spTree>
    <p:extLst>
      <p:ext uri="{BB962C8B-B14F-4D97-AF65-F5344CB8AC3E}">
        <p14:creationId xmlns:p14="http://schemas.microsoft.com/office/powerpoint/2010/main" val="328404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19 – Question 9</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did He promise the Comforter would do for them?</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3002739"/>
            <a:ext cx="739541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14:26 (NASB95) </a:t>
            </a:r>
          </a:p>
          <a:p>
            <a:pPr>
              <a:buNone/>
            </a:pPr>
            <a:r>
              <a:rPr lang="en-US" sz="2400" b="1" baseline="30000" dirty="0">
                <a:latin typeface="Arial" panose="020B0604020202020204" pitchFamily="34" charset="0"/>
                <a:cs typeface="Arial" panose="020B0604020202020204" pitchFamily="34" charset="0"/>
              </a:rPr>
              <a:t>26</a:t>
            </a:r>
            <a:r>
              <a:rPr lang="en-US" sz="2400" b="1" dirty="0">
                <a:latin typeface="Arial" panose="020B0604020202020204" pitchFamily="34" charset="0"/>
                <a:cs typeface="Arial" panose="020B0604020202020204" pitchFamily="34" charset="0"/>
              </a:rPr>
              <a:t> “But the Helper, the Holy Spirit, whom the Father will send in My name, </a:t>
            </a:r>
            <a:r>
              <a:rPr lang="en-US" sz="2400" b="1" u="sng" dirty="0">
                <a:latin typeface="Arial" panose="020B0604020202020204" pitchFamily="34" charset="0"/>
                <a:cs typeface="Arial" panose="020B0604020202020204" pitchFamily="34" charset="0"/>
              </a:rPr>
              <a:t>He will teach you all things, and bring to your remembrance all that I said to you</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2261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19 – Question 10</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Why did Jesus tell them beforehand that He would leave?</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3002739"/>
            <a:ext cx="739541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14:29 (NASB95) </a:t>
            </a:r>
          </a:p>
          <a:p>
            <a:pPr>
              <a:buNone/>
            </a:pPr>
            <a:r>
              <a:rPr lang="en-US" sz="2400" b="1" baseline="30000" dirty="0">
                <a:latin typeface="Arial" panose="020B0604020202020204" pitchFamily="34" charset="0"/>
                <a:cs typeface="Arial" panose="020B0604020202020204" pitchFamily="34" charset="0"/>
              </a:rPr>
              <a:t>29</a:t>
            </a:r>
            <a:r>
              <a:rPr lang="en-US" sz="2400" b="1" dirty="0">
                <a:latin typeface="Arial" panose="020B0604020202020204" pitchFamily="34" charset="0"/>
                <a:cs typeface="Arial" panose="020B0604020202020204" pitchFamily="34" charset="0"/>
              </a:rPr>
              <a:t> “Now I have told you before it happens, so that when it happens, </a:t>
            </a:r>
            <a:r>
              <a:rPr lang="en-US" sz="2400" b="1" u="sng" dirty="0">
                <a:latin typeface="Arial" panose="020B0604020202020204" pitchFamily="34" charset="0"/>
                <a:cs typeface="Arial" panose="020B0604020202020204" pitchFamily="34" charset="0"/>
              </a:rPr>
              <a:t>you may believe</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5716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Lesson 19 – True / False – Question 1</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Thomas asked the Lord to show them the Father.</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246601"/>
            <a:ext cx="739541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FALSE – </a:t>
            </a:r>
          </a:p>
          <a:p>
            <a:pPr>
              <a:buNone/>
            </a:pP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John 14:8 (NASB95) </a:t>
            </a:r>
          </a:p>
          <a:p>
            <a:pPr>
              <a:buNone/>
            </a:pPr>
            <a:r>
              <a:rPr lang="en-US" sz="2400" b="1" baseline="30000" dirty="0">
                <a:latin typeface="Arial" panose="020B0604020202020204" pitchFamily="34" charset="0"/>
                <a:cs typeface="Arial" panose="020B0604020202020204" pitchFamily="34" charset="0"/>
              </a:rPr>
              <a:t>8</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Philip</a:t>
            </a:r>
            <a:r>
              <a:rPr lang="en-US" sz="2400" b="1" dirty="0">
                <a:latin typeface="Arial" panose="020B0604020202020204" pitchFamily="34" charset="0"/>
                <a:cs typeface="Arial" panose="020B0604020202020204" pitchFamily="34" charset="0"/>
              </a:rPr>
              <a:t> said to Him, “Lord, show us the Father, and it is enough for us.” </a:t>
            </a:r>
          </a:p>
        </p:txBody>
      </p:sp>
    </p:spTree>
    <p:extLst>
      <p:ext uri="{BB962C8B-B14F-4D97-AF65-F5344CB8AC3E}">
        <p14:creationId xmlns:p14="http://schemas.microsoft.com/office/powerpoint/2010/main" val="223573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Lesson 19 – True / False – Question 2</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The Comforter, whom the Father would send, </a:t>
            </a:r>
          </a:p>
          <a:p>
            <a:pPr algn="ctr">
              <a:spcBef>
                <a:spcPct val="0"/>
              </a:spcBef>
              <a:buFontTx/>
              <a:buNone/>
            </a:pPr>
            <a:r>
              <a:rPr lang="en-US" altLang="en-US" sz="2400" b="1" dirty="0">
                <a:latin typeface="Arial" panose="020B0604020202020204" pitchFamily="34" charset="0"/>
                <a:cs typeface="Arial" panose="020B0604020202020204" pitchFamily="34" charset="0"/>
              </a:rPr>
              <a:t>is called the Spirit of truth.</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457620"/>
            <a:ext cx="7395410"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TRUE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14:16–17 (NASB95) </a:t>
            </a:r>
          </a:p>
          <a:p>
            <a:pPr>
              <a:buNone/>
            </a:pPr>
            <a:r>
              <a:rPr lang="en-US" sz="2400" b="1" baseline="30000" dirty="0">
                <a:latin typeface="Arial" panose="020B0604020202020204" pitchFamily="34" charset="0"/>
                <a:cs typeface="Arial" panose="020B0604020202020204" pitchFamily="34" charset="0"/>
              </a:rPr>
              <a:t>16</a:t>
            </a:r>
            <a:r>
              <a:rPr lang="en-US" sz="2400" b="1" dirty="0">
                <a:latin typeface="Arial" panose="020B0604020202020204" pitchFamily="34" charset="0"/>
                <a:cs typeface="Arial" panose="020B0604020202020204" pitchFamily="34" charset="0"/>
              </a:rPr>
              <a:t> “I will ask the Father, and He will give you another </a:t>
            </a:r>
            <a:r>
              <a:rPr lang="en-US" sz="2400" b="1" u="sng" dirty="0">
                <a:latin typeface="Arial" panose="020B0604020202020204" pitchFamily="34" charset="0"/>
                <a:cs typeface="Arial" panose="020B0604020202020204" pitchFamily="34" charset="0"/>
              </a:rPr>
              <a:t>Helper</a:t>
            </a:r>
            <a:r>
              <a:rPr lang="en-US" sz="2400" b="1" dirty="0">
                <a:latin typeface="Arial" panose="020B0604020202020204" pitchFamily="34" charset="0"/>
                <a:cs typeface="Arial" panose="020B0604020202020204" pitchFamily="34" charset="0"/>
              </a:rPr>
              <a:t>, that He may be with you forever; </a:t>
            </a:r>
            <a:r>
              <a:rPr lang="en-US" sz="2400" b="1" baseline="30000" dirty="0">
                <a:latin typeface="Arial" panose="020B0604020202020204" pitchFamily="34" charset="0"/>
                <a:cs typeface="Arial" panose="020B0604020202020204" pitchFamily="34" charset="0"/>
              </a:rPr>
              <a:t>17</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that is</a:t>
            </a:r>
            <a:r>
              <a:rPr lang="en-US" sz="2400" b="1" dirty="0">
                <a:latin typeface="Arial" panose="020B0604020202020204" pitchFamily="34" charset="0"/>
                <a:cs typeface="Arial" panose="020B0604020202020204" pitchFamily="34" charset="0"/>
              </a:rPr>
              <a:t> the </a:t>
            </a:r>
            <a:r>
              <a:rPr lang="en-US" sz="2400" b="1" u="sng" dirty="0">
                <a:latin typeface="Arial" panose="020B0604020202020204" pitchFamily="34" charset="0"/>
                <a:cs typeface="Arial" panose="020B0604020202020204" pitchFamily="34" charset="0"/>
              </a:rPr>
              <a:t>Spirit of truth</a:t>
            </a:r>
            <a:r>
              <a:rPr lang="en-US" sz="2400" b="1" dirty="0">
                <a:latin typeface="Arial" panose="020B0604020202020204" pitchFamily="34" charset="0"/>
                <a:cs typeface="Arial" panose="020B0604020202020204" pitchFamily="34" charset="0"/>
              </a:rPr>
              <a:t>, whom the world cannot receive, because it does not see Him or know Him, </a:t>
            </a:r>
            <a:r>
              <a:rPr lang="en-US" sz="2400" b="1" i="1" dirty="0">
                <a:latin typeface="Arial" panose="020B0604020202020204" pitchFamily="34" charset="0"/>
                <a:cs typeface="Arial" panose="020B0604020202020204" pitchFamily="34" charset="0"/>
              </a:rPr>
              <a:t>but</a:t>
            </a:r>
            <a:r>
              <a:rPr lang="en-US" sz="2400" b="1" dirty="0">
                <a:latin typeface="Arial" panose="020B0604020202020204" pitchFamily="34" charset="0"/>
                <a:cs typeface="Arial" panose="020B0604020202020204" pitchFamily="34" charset="0"/>
              </a:rPr>
              <a:t> you know Him because He abides with you and will be in you. </a:t>
            </a:r>
          </a:p>
        </p:txBody>
      </p:sp>
    </p:spTree>
    <p:extLst>
      <p:ext uri="{BB962C8B-B14F-4D97-AF65-F5344CB8AC3E}">
        <p14:creationId xmlns:p14="http://schemas.microsoft.com/office/powerpoint/2010/main" val="237754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Lesson 19 – True / False – Question 3</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The Father, Son, and Holy Spirit are all three spoken </a:t>
            </a:r>
          </a:p>
          <a:p>
            <a:pPr algn="ctr">
              <a:spcBef>
                <a:spcPct val="0"/>
              </a:spcBef>
              <a:buFontTx/>
              <a:buNone/>
            </a:pPr>
            <a:r>
              <a:rPr lang="en-US" altLang="en-US" sz="2400" b="1" dirty="0">
                <a:latin typeface="Arial" panose="020B0604020202020204" pitchFamily="34" charset="0"/>
                <a:cs typeface="Arial" panose="020B0604020202020204" pitchFamily="34" charset="0"/>
              </a:rPr>
              <a:t>of as abiding in the disciples.</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85408" y="2161771"/>
            <a:ext cx="7395410"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TRUE – </a:t>
            </a:r>
          </a:p>
          <a:p>
            <a:pPr>
              <a:buNone/>
            </a:pPr>
            <a:endParaRPr lang="en-US" sz="6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14:17 (NASB95) </a:t>
            </a:r>
          </a:p>
          <a:p>
            <a:pPr>
              <a:buNone/>
            </a:pPr>
            <a:r>
              <a:rPr lang="en-US" sz="2400" b="1" baseline="30000" dirty="0">
                <a:latin typeface="Arial" panose="020B0604020202020204" pitchFamily="34" charset="0"/>
                <a:cs typeface="Arial" panose="020B0604020202020204" pitchFamily="34" charset="0"/>
              </a:rPr>
              <a:t>17</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that is</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the Spirit of truth</a:t>
            </a:r>
            <a:r>
              <a:rPr lang="en-US" sz="2400" b="1" dirty="0">
                <a:latin typeface="Arial" panose="020B0604020202020204" pitchFamily="34" charset="0"/>
                <a:cs typeface="Arial" panose="020B0604020202020204" pitchFamily="34" charset="0"/>
              </a:rPr>
              <a:t>, whom the world cannot receive, because it does not see Him or know Him, </a:t>
            </a:r>
            <a:r>
              <a:rPr lang="en-US" sz="2400" b="1" i="1" dirty="0">
                <a:latin typeface="Arial" panose="020B0604020202020204" pitchFamily="34" charset="0"/>
                <a:cs typeface="Arial" panose="020B0604020202020204" pitchFamily="34" charset="0"/>
              </a:rPr>
              <a:t>but</a:t>
            </a:r>
            <a:r>
              <a:rPr lang="en-US" sz="2400" b="1" dirty="0">
                <a:latin typeface="Arial" panose="020B0604020202020204" pitchFamily="34" charset="0"/>
                <a:cs typeface="Arial" panose="020B0604020202020204" pitchFamily="34" charset="0"/>
              </a:rPr>
              <a:t> you know Him because He </a:t>
            </a:r>
            <a:r>
              <a:rPr lang="en-US" sz="2400" b="1" u="sng" dirty="0">
                <a:latin typeface="Arial" panose="020B0604020202020204" pitchFamily="34" charset="0"/>
                <a:cs typeface="Arial" panose="020B0604020202020204" pitchFamily="34" charset="0"/>
              </a:rPr>
              <a:t>abides with you and will be in you</a:t>
            </a:r>
            <a:r>
              <a:rPr lang="en-US" sz="2400" b="1" dirty="0">
                <a:latin typeface="Arial" panose="020B0604020202020204" pitchFamily="34" charset="0"/>
                <a:cs typeface="Arial" panose="020B0604020202020204" pitchFamily="34" charset="0"/>
              </a:rPr>
              <a:t>. </a:t>
            </a:r>
            <a:br>
              <a:rPr lang="en-US" sz="2400" b="1" dirty="0">
                <a:latin typeface="Arial" panose="020B0604020202020204" pitchFamily="34" charset="0"/>
                <a:cs typeface="Arial" panose="020B0604020202020204" pitchFamily="34" charset="0"/>
              </a:rPr>
            </a:br>
            <a:endParaRPr lang="en-US" sz="11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14:23 (NASB95) </a:t>
            </a:r>
          </a:p>
          <a:p>
            <a:pPr>
              <a:buNone/>
            </a:pPr>
            <a:r>
              <a:rPr lang="en-US" sz="2400" b="1" baseline="30000" dirty="0">
                <a:latin typeface="Arial" panose="020B0604020202020204" pitchFamily="34" charset="0"/>
                <a:cs typeface="Arial" panose="020B0604020202020204" pitchFamily="34" charset="0"/>
              </a:rPr>
              <a:t>23</a:t>
            </a:r>
            <a:r>
              <a:rPr lang="en-US" sz="2400" b="1" dirty="0">
                <a:latin typeface="Arial" panose="020B0604020202020204" pitchFamily="34" charset="0"/>
                <a:cs typeface="Arial" panose="020B0604020202020204" pitchFamily="34" charset="0"/>
              </a:rPr>
              <a:t> Jesus answered and said to him, “If anyone loves Me, he will keep My word; and My Father will love him, and </a:t>
            </a:r>
            <a:r>
              <a:rPr lang="en-US" sz="2400" b="1" u="sng" dirty="0">
                <a:latin typeface="Arial" panose="020B0604020202020204" pitchFamily="34" charset="0"/>
                <a:cs typeface="Arial" panose="020B0604020202020204" pitchFamily="34" charset="0"/>
              </a:rPr>
              <a:t>We will come to him and make Our abode with him</a:t>
            </a:r>
            <a:r>
              <a:rPr lang="en-US"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4453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Lesson 19 – True / False – Question 4</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Jesus promised to give peace like the world gives.</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316942"/>
            <a:ext cx="739541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FALSE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14:27 (NASB95) </a:t>
            </a:r>
          </a:p>
          <a:p>
            <a:pPr>
              <a:buNone/>
            </a:pPr>
            <a:r>
              <a:rPr lang="en-US" sz="2400" b="1" baseline="30000" dirty="0">
                <a:latin typeface="Arial" panose="020B0604020202020204" pitchFamily="34" charset="0"/>
                <a:cs typeface="Arial" panose="020B0604020202020204" pitchFamily="34" charset="0"/>
              </a:rPr>
              <a:t>27</a:t>
            </a:r>
            <a:r>
              <a:rPr lang="en-US" sz="2400" b="1" dirty="0">
                <a:latin typeface="Arial" panose="020B0604020202020204" pitchFamily="34" charset="0"/>
                <a:cs typeface="Arial" panose="020B0604020202020204" pitchFamily="34" charset="0"/>
              </a:rPr>
              <a:t> “Peace I leave with you; My peace I give to you; </a:t>
            </a:r>
            <a:r>
              <a:rPr lang="en-US" sz="2400" b="1" u="sng" dirty="0">
                <a:latin typeface="Arial" panose="020B0604020202020204" pitchFamily="34" charset="0"/>
                <a:cs typeface="Arial" panose="020B0604020202020204" pitchFamily="34" charset="0"/>
              </a:rPr>
              <a:t>not as the world gives</a:t>
            </a:r>
            <a:r>
              <a:rPr lang="en-US" sz="2400" b="1" dirty="0">
                <a:latin typeface="Arial" panose="020B0604020202020204" pitchFamily="34" charset="0"/>
                <a:cs typeface="Arial" panose="020B0604020202020204" pitchFamily="34" charset="0"/>
              </a:rPr>
              <a:t> do I give to you. Do not let your heart be troubled, nor let it be fearful. </a:t>
            </a:r>
          </a:p>
        </p:txBody>
      </p:sp>
    </p:spTree>
    <p:extLst>
      <p:ext uri="{BB962C8B-B14F-4D97-AF65-F5344CB8AC3E}">
        <p14:creationId xmlns:p14="http://schemas.microsoft.com/office/powerpoint/2010/main" val="130127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a:spcBef>
                <a:spcPct val="20000"/>
              </a:spcBef>
              <a:defRPr/>
            </a:pPr>
            <a:r>
              <a:rPr lang="en-US" sz="3600" b="1" dirty="0">
                <a:latin typeface="Arial" panose="020B0604020202020204" pitchFamily="34" charset="0"/>
                <a:cs typeface="Arial" panose="020B0604020202020204" pitchFamily="34" charset="0"/>
              </a:rPr>
              <a:t>Lesson 19 – True / False – Question 5</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The obedience of Jesus shows the world </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that He loved the Father.</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10368"/>
            <a:ext cx="739541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sz="2400" b="1" dirty="0">
                <a:latin typeface="Arial" panose="020B0604020202020204" pitchFamily="34" charset="0"/>
                <a:cs typeface="Arial" panose="020B0604020202020204" pitchFamily="34" charset="0"/>
              </a:rPr>
              <a:t>– TRUE – </a:t>
            </a:r>
          </a:p>
          <a:p>
            <a:pPr>
              <a:buNone/>
            </a:pPr>
            <a:endParaRPr lang="en-US" sz="2400" b="1" dirty="0">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John 14:31 (NASB95) </a:t>
            </a:r>
          </a:p>
          <a:p>
            <a:pPr>
              <a:buNone/>
            </a:pPr>
            <a:r>
              <a:rPr lang="en-US" sz="2400" b="1" baseline="30000" dirty="0">
                <a:latin typeface="Arial" panose="020B0604020202020204" pitchFamily="34" charset="0"/>
                <a:cs typeface="Arial" panose="020B0604020202020204" pitchFamily="34" charset="0"/>
              </a:rPr>
              <a:t>31</a:t>
            </a:r>
            <a:r>
              <a:rPr lang="en-US" sz="2400" b="1" dirty="0">
                <a:latin typeface="Arial" panose="020B0604020202020204" pitchFamily="34" charset="0"/>
                <a:cs typeface="Arial" panose="020B0604020202020204" pitchFamily="34" charset="0"/>
              </a:rPr>
              <a:t> but </a:t>
            </a:r>
            <a:r>
              <a:rPr lang="en-US" sz="2400" b="1" u="sng" dirty="0">
                <a:latin typeface="Arial" panose="020B0604020202020204" pitchFamily="34" charset="0"/>
                <a:cs typeface="Arial" panose="020B0604020202020204" pitchFamily="34" charset="0"/>
              </a:rPr>
              <a:t>so that the world may know that I love the Father</a:t>
            </a:r>
            <a:r>
              <a:rPr lang="en-US" sz="2400" b="1" dirty="0">
                <a:latin typeface="Arial" panose="020B0604020202020204" pitchFamily="34" charset="0"/>
                <a:cs typeface="Arial" panose="020B0604020202020204" pitchFamily="34" charset="0"/>
              </a:rPr>
              <a:t>, I do exactly as the Father commanded Me. Get up, let us go from here. </a:t>
            </a:r>
          </a:p>
        </p:txBody>
      </p:sp>
    </p:spTree>
    <p:extLst>
      <p:ext uri="{BB962C8B-B14F-4D97-AF65-F5344CB8AC3E}">
        <p14:creationId xmlns:p14="http://schemas.microsoft.com/office/powerpoint/2010/main" val="261198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sz="2000" b="1" dirty="0"/>
              <a:t>LESSON 20</a:t>
            </a:r>
            <a:br>
              <a:rPr lang="en-US" sz="2000" b="1" dirty="0"/>
            </a:br>
            <a:r>
              <a:rPr lang="en-US" sz="2000" b="1" dirty="0"/>
              <a:t>JOHN 15:1-27</a:t>
            </a:r>
          </a:p>
        </p:txBody>
      </p:sp>
    </p:spTree>
    <p:extLst>
      <p:ext uri="{BB962C8B-B14F-4D97-AF65-F5344CB8AC3E}">
        <p14:creationId xmlns:p14="http://schemas.microsoft.com/office/powerpoint/2010/main" val="977184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1"/>
          <p:cNvSpPr txBox="1">
            <a:spLocks/>
          </p:cNvSpPr>
          <p:nvPr/>
        </p:nvSpPr>
        <p:spPr>
          <a:xfrm>
            <a:off x="312738" y="228600"/>
            <a:ext cx="8518525" cy="681038"/>
          </a:xfrm>
          <a:prstGeom prst="rect">
            <a:avLst/>
          </a:prstGeom>
        </p:spPr>
        <p:txBody>
          <a:bodyPr/>
          <a:lstStyle/>
          <a:p>
            <a:pPr>
              <a:spcBef>
                <a:spcPct val="20000"/>
              </a:spcBef>
              <a:defRPr/>
            </a:pPr>
            <a:r>
              <a:rPr lang="en-US" sz="3200" b="1" dirty="0">
                <a:latin typeface="Arial" panose="020B0604020202020204" pitchFamily="34" charset="0"/>
                <a:cs typeface="Arial" panose="020B0604020202020204" pitchFamily="34" charset="0"/>
              </a:rPr>
              <a:t>Chapter 14 – Three main headings:</a:t>
            </a:r>
          </a:p>
        </p:txBody>
      </p:sp>
      <p:sp>
        <p:nvSpPr>
          <p:cNvPr id="9" name="Rectangle 8"/>
          <p:cNvSpPr>
            <a:spLocks noChangeArrowheads="1"/>
          </p:cNvSpPr>
          <p:nvPr/>
        </p:nvSpPr>
        <p:spPr bwMode="auto">
          <a:xfrm>
            <a:off x="0" y="2126682"/>
            <a:ext cx="9155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The disciples relationship with one another – Jn. 15:12-17</a:t>
            </a:r>
          </a:p>
        </p:txBody>
      </p:sp>
      <p:sp>
        <p:nvSpPr>
          <p:cNvPr id="10" name="Rectangle 9"/>
          <p:cNvSpPr>
            <a:spLocks noChangeArrowheads="1"/>
          </p:cNvSpPr>
          <p:nvPr/>
        </p:nvSpPr>
        <p:spPr bwMode="auto">
          <a:xfrm>
            <a:off x="11113" y="2588148"/>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The world’s hatred of Him and the disciples – Jn. 15:18-25</a:t>
            </a:r>
          </a:p>
        </p:txBody>
      </p:sp>
      <p:sp>
        <p:nvSpPr>
          <p:cNvPr id="11" name="Rectangle 10"/>
          <p:cNvSpPr>
            <a:spLocks noChangeArrowheads="1"/>
          </p:cNvSpPr>
          <p:nvPr/>
        </p:nvSpPr>
        <p:spPr bwMode="auto">
          <a:xfrm>
            <a:off x="0" y="1662648"/>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The relationship of the disciples with Christ – Jn. 15:1-11</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0"/>
            <a:endCxn id="4" idx="2"/>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0"/>
            <a:ext cx="4572000" cy="1615827"/>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15:1 (NASB95) </a:t>
            </a:r>
          </a:p>
          <a:p>
            <a:pPr>
              <a:lnSpc>
                <a:spcPct val="150000"/>
              </a:lnSpc>
            </a:pPr>
            <a:r>
              <a:rPr lang="en-US" sz="2200" b="1" baseline="30000" dirty="0">
                <a:latin typeface="Arial" pitchFamily="34" charset="0"/>
                <a:cs typeface="Arial" pitchFamily="34" charset="0"/>
              </a:rPr>
              <a:t>1</a:t>
            </a:r>
            <a:r>
              <a:rPr lang="en-US" sz="2200" b="1" dirty="0">
                <a:latin typeface="Arial" pitchFamily="34" charset="0"/>
                <a:cs typeface="Arial" pitchFamily="34" charset="0"/>
              </a:rPr>
              <a:t> “I am the true vine, and My Father is the vinedresser. </a:t>
            </a:r>
          </a:p>
        </p:txBody>
      </p:sp>
      <p:sp>
        <p:nvSpPr>
          <p:cNvPr id="5" name="Text Placeholder 1"/>
          <p:cNvSpPr txBox="1">
            <a:spLocks/>
          </p:cNvSpPr>
          <p:nvPr/>
        </p:nvSpPr>
        <p:spPr>
          <a:xfrm>
            <a:off x="-11114" y="2867889"/>
            <a:ext cx="4583114" cy="681038"/>
          </a:xfrm>
          <a:prstGeom prst="rect">
            <a:avLst/>
          </a:prstGeom>
        </p:spPr>
        <p:txBody>
          <a:bodyPr/>
          <a:lstStyle/>
          <a:p>
            <a:pPr>
              <a:spcBef>
                <a:spcPct val="20000"/>
              </a:spcBef>
              <a:defRPr/>
            </a:pPr>
            <a:r>
              <a:rPr lang="en-US" sz="2800" b="1" dirty="0">
                <a:latin typeface="Arial" panose="020B0604020202020204" pitchFamily="34" charset="0"/>
                <a:cs typeface="Arial" panose="020B0604020202020204" pitchFamily="34" charset="0"/>
              </a:rPr>
              <a:t>Seventh “I AM” Statement</a:t>
            </a:r>
            <a:endParaRPr lang="en-US" sz="24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186508" y="3434627"/>
            <a:ext cx="4137842"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6508" y="2848840"/>
            <a:ext cx="4137842"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11113" y="3542843"/>
            <a:ext cx="4589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bread of life - 6:35, 48, 51 </a:t>
            </a:r>
          </a:p>
        </p:txBody>
      </p:sp>
      <p:sp>
        <p:nvSpPr>
          <p:cNvPr id="11" name="Rectangle 10"/>
          <p:cNvSpPr>
            <a:spLocks noChangeArrowheads="1"/>
          </p:cNvSpPr>
          <p:nvPr/>
        </p:nvSpPr>
        <p:spPr bwMode="auto">
          <a:xfrm>
            <a:off x="11113" y="3942953"/>
            <a:ext cx="4589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light of the world - 8:12 </a:t>
            </a:r>
          </a:p>
        </p:txBody>
      </p:sp>
      <p:sp>
        <p:nvSpPr>
          <p:cNvPr id="12" name="Rectangle 11"/>
          <p:cNvSpPr>
            <a:spLocks noChangeArrowheads="1"/>
          </p:cNvSpPr>
          <p:nvPr/>
        </p:nvSpPr>
        <p:spPr bwMode="auto">
          <a:xfrm>
            <a:off x="0" y="4336979"/>
            <a:ext cx="4589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door - 10:7, 9 </a:t>
            </a:r>
          </a:p>
        </p:txBody>
      </p:sp>
      <p:sp>
        <p:nvSpPr>
          <p:cNvPr id="13" name="Rectangle 12"/>
          <p:cNvSpPr>
            <a:spLocks noChangeArrowheads="1"/>
          </p:cNvSpPr>
          <p:nvPr/>
        </p:nvSpPr>
        <p:spPr bwMode="auto">
          <a:xfrm>
            <a:off x="-11114" y="4731005"/>
            <a:ext cx="4728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good shepherd - 10:11, 14 </a:t>
            </a:r>
          </a:p>
        </p:txBody>
      </p:sp>
      <p:sp>
        <p:nvSpPr>
          <p:cNvPr id="14" name="Rectangle 13"/>
          <p:cNvSpPr>
            <a:spLocks noChangeArrowheads="1"/>
          </p:cNvSpPr>
          <p:nvPr/>
        </p:nvSpPr>
        <p:spPr bwMode="auto">
          <a:xfrm>
            <a:off x="0" y="5131115"/>
            <a:ext cx="47283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resurrection and the life - 11:25 </a:t>
            </a:r>
          </a:p>
        </p:txBody>
      </p:sp>
      <p:sp>
        <p:nvSpPr>
          <p:cNvPr id="15" name="Rectangle 14"/>
          <p:cNvSpPr>
            <a:spLocks noChangeArrowheads="1"/>
          </p:cNvSpPr>
          <p:nvPr/>
        </p:nvSpPr>
        <p:spPr bwMode="auto">
          <a:xfrm>
            <a:off x="-11113" y="5805265"/>
            <a:ext cx="47283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latin typeface="Arial" panose="020B0604020202020204" pitchFamily="34" charset="0"/>
                <a:cs typeface="Arial" panose="020B0604020202020204" pitchFamily="34" charset="0"/>
              </a:rPr>
              <a:t>I am the way, &amp; the truth, &amp; the life – 14:6</a:t>
            </a:r>
          </a:p>
        </p:txBody>
      </p:sp>
      <p:sp>
        <p:nvSpPr>
          <p:cNvPr id="16" name="Rectangle 15"/>
          <p:cNvSpPr>
            <a:spLocks noChangeArrowheads="1"/>
          </p:cNvSpPr>
          <p:nvPr/>
        </p:nvSpPr>
        <p:spPr bwMode="auto">
          <a:xfrm>
            <a:off x="-3560" y="6420125"/>
            <a:ext cx="4728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000" b="1" dirty="0">
                <a:solidFill>
                  <a:srgbClr val="FFFF00"/>
                </a:solidFill>
                <a:latin typeface="Arial" panose="020B0604020202020204" pitchFamily="34" charset="0"/>
                <a:cs typeface="Arial" panose="020B0604020202020204" pitchFamily="34" charset="0"/>
              </a:rPr>
              <a:t>I am the true vine – 15:1</a:t>
            </a:r>
          </a:p>
        </p:txBody>
      </p:sp>
      <p:sp>
        <p:nvSpPr>
          <p:cNvPr id="17" name="Rectangle 16"/>
          <p:cNvSpPr>
            <a:spLocks noChangeArrowheads="1"/>
          </p:cNvSpPr>
          <p:nvPr/>
        </p:nvSpPr>
        <p:spPr bwMode="auto">
          <a:xfrm>
            <a:off x="4583113" y="0"/>
            <a:ext cx="457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Israel was often described as a vine in the OT </a:t>
            </a:r>
            <a:br>
              <a:rPr lang="en-US" sz="24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(Ps. 80:8-16; Isa. 5:1-7; Jer. 2:21; </a:t>
            </a:r>
            <a:r>
              <a:rPr lang="en-US" sz="1800" b="1" dirty="0" err="1">
                <a:latin typeface="Arial" panose="020B0604020202020204" pitchFamily="34" charset="0"/>
                <a:cs typeface="Arial" panose="020B0604020202020204" pitchFamily="34" charset="0"/>
              </a:rPr>
              <a:t>Ezek</a:t>
            </a:r>
            <a:r>
              <a:rPr lang="en-US" sz="1800" b="1" dirty="0">
                <a:latin typeface="Arial" panose="020B0604020202020204" pitchFamily="34" charset="0"/>
                <a:cs typeface="Arial" panose="020B0604020202020204" pitchFamily="34" charset="0"/>
              </a:rPr>
              <a:t> 15:1-8; 17:5-10, 19:10-14)</a:t>
            </a:r>
            <a:endParaRPr lang="en-US" sz="2400" b="1" dirty="0">
              <a:latin typeface="Arial" panose="020B0604020202020204" pitchFamily="34" charset="0"/>
              <a:cs typeface="Arial" panose="020B0604020202020204" pitchFamily="34" charset="0"/>
            </a:endParaRPr>
          </a:p>
        </p:txBody>
      </p:sp>
      <p:sp>
        <p:nvSpPr>
          <p:cNvPr id="18" name="Rectangle 17"/>
          <p:cNvSpPr/>
          <p:nvPr/>
        </p:nvSpPr>
        <p:spPr>
          <a:xfrm>
            <a:off x="4642138" y="4836118"/>
            <a:ext cx="4430713" cy="194635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Jeremiah 2:21 (NASB95) </a:t>
            </a:r>
          </a:p>
          <a:p>
            <a:r>
              <a:rPr lang="en-US" sz="2000" b="1" baseline="30000" dirty="0">
                <a:solidFill>
                  <a:schemeClr val="bg1"/>
                </a:solidFill>
                <a:latin typeface="Arial" panose="020B0604020202020204" pitchFamily="34" charset="0"/>
                <a:cs typeface="Arial" panose="020B0604020202020204" pitchFamily="34" charset="0"/>
              </a:rPr>
              <a:t>21</a:t>
            </a:r>
            <a:r>
              <a:rPr lang="en-US" sz="2000" b="1" dirty="0">
                <a:solidFill>
                  <a:schemeClr val="bg1"/>
                </a:solidFill>
                <a:latin typeface="Arial" panose="020B0604020202020204" pitchFamily="34" charset="0"/>
                <a:cs typeface="Arial" panose="020B0604020202020204" pitchFamily="34" charset="0"/>
              </a:rPr>
              <a:t> “Yet I planted you a choice vine, A completely faithful seed. How then have you turned yourself before Me Into the degenerate shoots of a foreign vine? </a:t>
            </a:r>
          </a:p>
        </p:txBody>
      </p:sp>
      <p:sp>
        <p:nvSpPr>
          <p:cNvPr id="19" name="Rectangle 18"/>
          <p:cNvSpPr>
            <a:spLocks noChangeArrowheads="1"/>
          </p:cNvSpPr>
          <p:nvPr/>
        </p:nvSpPr>
        <p:spPr bwMode="auto">
          <a:xfrm>
            <a:off x="4580731" y="1384535"/>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Jesus = </a:t>
            </a:r>
            <a:r>
              <a:rPr lang="en-US" sz="2400" b="1" i="1" dirty="0">
                <a:latin typeface="Arial" panose="020B0604020202020204" pitchFamily="34" charset="0"/>
                <a:cs typeface="Arial" panose="020B0604020202020204" pitchFamily="34" charset="0"/>
              </a:rPr>
              <a:t>true vine</a:t>
            </a:r>
            <a:r>
              <a:rPr lang="en-US" sz="2400" b="1" dirty="0">
                <a:latin typeface="Arial" panose="020B0604020202020204" pitchFamily="34" charset="0"/>
                <a:cs typeface="Arial" panose="020B0604020202020204" pitchFamily="34" charset="0"/>
              </a:rPr>
              <a:t>, genuine, perfect ideal</a:t>
            </a:r>
          </a:p>
        </p:txBody>
      </p:sp>
      <p:sp>
        <p:nvSpPr>
          <p:cNvPr id="20" name="Rectangle 19"/>
          <p:cNvSpPr>
            <a:spLocks noChangeArrowheads="1"/>
          </p:cNvSpPr>
          <p:nvPr/>
        </p:nvSpPr>
        <p:spPr bwMode="auto">
          <a:xfrm>
            <a:off x="4580730" y="2215532"/>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Father = </a:t>
            </a:r>
            <a:r>
              <a:rPr lang="en-US" sz="2400" b="1" i="1" dirty="0">
                <a:latin typeface="Arial" panose="020B0604020202020204" pitchFamily="34" charset="0"/>
                <a:cs typeface="Arial" panose="020B0604020202020204" pitchFamily="34" charset="0"/>
              </a:rPr>
              <a:t>vinedresser</a:t>
            </a:r>
            <a:r>
              <a:rPr lang="en-US" sz="2400" b="1" dirty="0">
                <a:latin typeface="Arial" panose="020B0604020202020204" pitchFamily="34" charset="0"/>
                <a:cs typeface="Arial" panose="020B0604020202020204" pitchFamily="34" charset="0"/>
              </a:rPr>
              <a:t>, “landowner-husbandman” </a:t>
            </a:r>
            <a:r>
              <a:rPr lang="en-US" sz="2400" b="1" i="1" dirty="0">
                <a:latin typeface="Arial" panose="020B0604020202020204" pitchFamily="34" charset="0"/>
                <a:cs typeface="Arial" panose="020B0604020202020204" pitchFamily="34" charset="0"/>
              </a:rPr>
              <a:t>(</a:t>
            </a:r>
            <a:r>
              <a:rPr lang="en-US" sz="2400" b="1" i="1" dirty="0" err="1">
                <a:latin typeface="Arial" panose="020B0604020202020204" pitchFamily="34" charset="0"/>
                <a:cs typeface="Arial" panose="020B0604020202020204" pitchFamily="34" charset="0"/>
              </a:rPr>
              <a:t>georgos</a:t>
            </a:r>
            <a:r>
              <a:rPr lang="en-US" sz="2400" b="1" i="1" dirty="0">
                <a:latin typeface="Arial" panose="020B0604020202020204" pitchFamily="34" charset="0"/>
                <a:cs typeface="Arial" panose="020B0604020202020204" pitchFamily="34" charset="0"/>
              </a:rPr>
              <a:t>)</a:t>
            </a:r>
          </a:p>
        </p:txBody>
      </p:sp>
      <p:sp>
        <p:nvSpPr>
          <p:cNvPr id="21" name="Rectangle 20"/>
          <p:cNvSpPr>
            <a:spLocks noChangeArrowheads="1"/>
          </p:cNvSpPr>
          <p:nvPr/>
        </p:nvSpPr>
        <p:spPr bwMode="auto">
          <a:xfrm>
            <a:off x="4571494" y="3411812"/>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Does anyone have experience caring for or pruning plants, vines, etc.?</a:t>
            </a:r>
            <a:endParaRPr lang="en-US"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914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xit" presetSubtype="0" fill="hold" grpId="1" nodeType="withEffect">
                                  <p:stCondLst>
                                    <p:cond delay="0"/>
                                  </p:stCondLst>
                                  <p:childTnLst>
                                    <p:animEffect transition="out" filter="fade">
                                      <p:cBhvr>
                                        <p:cTn id="63" dur="500"/>
                                        <p:tgtEl>
                                          <p:spTgt spid="18"/>
                                        </p:tgtEl>
                                      </p:cBhvr>
                                    </p:animEffect>
                                    <p:set>
                                      <p:cBhvr>
                                        <p:cTn id="64" dur="1" fill="hold">
                                          <p:stCondLst>
                                            <p:cond delay="499"/>
                                          </p:stCondLst>
                                        </p:cTn>
                                        <p:tgtEl>
                                          <p:spTgt spid="1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P spid="15" grpId="0"/>
      <p:bldP spid="16" grpId="0"/>
      <p:bldP spid="17" grpId="0"/>
      <p:bldP spid="18" grpId="0" animBg="1"/>
      <p:bldP spid="18" grpId="1" animBg="1"/>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19 – Question 1</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Why did Jesus tell His disciples not to be troubled?</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571911"/>
            <a:ext cx="7395410"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14:1–4 (NASB95) </a:t>
            </a:r>
          </a:p>
          <a:p>
            <a:pPr>
              <a:buNone/>
            </a:pPr>
            <a:r>
              <a:rPr lang="en-US" sz="2400" b="1" baseline="30000" dirty="0">
                <a:latin typeface="Arial" panose="020B0604020202020204" pitchFamily="34" charset="0"/>
                <a:cs typeface="Arial" panose="020B0604020202020204" pitchFamily="34" charset="0"/>
              </a:rPr>
              <a:t>1</a:t>
            </a:r>
            <a:r>
              <a:rPr lang="en-US" sz="2400" b="1" dirty="0">
                <a:latin typeface="Arial" panose="020B0604020202020204" pitchFamily="34" charset="0"/>
                <a:cs typeface="Arial" panose="020B0604020202020204" pitchFamily="34" charset="0"/>
              </a:rPr>
              <a:t> “Do not let your heart be troubled; believe in God, believe also in Me. </a:t>
            </a:r>
            <a:r>
              <a:rPr lang="en-US" sz="2400" b="1" baseline="30000" dirty="0">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 “In My Father’s house are many dwelling places; if it were not so, I would have told you; for </a:t>
            </a:r>
            <a:r>
              <a:rPr lang="en-US" sz="2400" b="1" u="sng" dirty="0">
                <a:latin typeface="Arial" panose="020B0604020202020204" pitchFamily="34" charset="0"/>
                <a:cs typeface="Arial" panose="020B0604020202020204" pitchFamily="34" charset="0"/>
              </a:rPr>
              <a:t>I go</a:t>
            </a:r>
            <a:r>
              <a:rPr lang="en-US" sz="2400" b="1" dirty="0">
                <a:latin typeface="Arial" panose="020B0604020202020204" pitchFamily="34" charset="0"/>
                <a:cs typeface="Arial" panose="020B0604020202020204" pitchFamily="34" charset="0"/>
              </a:rPr>
              <a:t> to prepare a place for you. </a:t>
            </a:r>
            <a:r>
              <a:rPr lang="en-US" sz="2400" b="1" baseline="30000" dirty="0">
                <a:latin typeface="Arial" panose="020B0604020202020204" pitchFamily="34" charset="0"/>
                <a:cs typeface="Arial" panose="020B0604020202020204" pitchFamily="34" charset="0"/>
              </a:rPr>
              <a:t>3</a:t>
            </a:r>
            <a:r>
              <a:rPr lang="en-US" sz="2400" b="1" dirty="0">
                <a:latin typeface="Arial" panose="020B0604020202020204" pitchFamily="34" charset="0"/>
                <a:cs typeface="Arial" panose="020B0604020202020204" pitchFamily="34" charset="0"/>
              </a:rPr>
              <a:t> “If I go and prepare a place for you, I will come again and receive you to Myself, that where I am, </a:t>
            </a:r>
            <a:r>
              <a:rPr lang="en-US" sz="2400" b="1" i="1" dirty="0">
                <a:latin typeface="Arial" panose="020B0604020202020204" pitchFamily="34" charset="0"/>
                <a:cs typeface="Arial" panose="020B0604020202020204" pitchFamily="34" charset="0"/>
              </a:rPr>
              <a:t>there</a:t>
            </a:r>
            <a:r>
              <a:rPr lang="en-US" sz="2400" b="1" dirty="0">
                <a:latin typeface="Arial" panose="020B0604020202020204" pitchFamily="34" charset="0"/>
                <a:cs typeface="Arial" panose="020B0604020202020204" pitchFamily="34" charset="0"/>
              </a:rPr>
              <a:t> you may be also. </a:t>
            </a:r>
            <a:r>
              <a:rPr lang="en-US" sz="2400" b="1" baseline="30000" dirty="0">
                <a:latin typeface="Arial" panose="020B0604020202020204" pitchFamily="34" charset="0"/>
                <a:cs typeface="Arial" panose="020B0604020202020204" pitchFamily="34" charset="0"/>
              </a:rPr>
              <a:t>4</a:t>
            </a:r>
            <a:r>
              <a:rPr lang="en-US" sz="2400" b="1" dirty="0">
                <a:latin typeface="Arial" panose="020B0604020202020204" pitchFamily="34" charset="0"/>
                <a:cs typeface="Arial" panose="020B0604020202020204" pitchFamily="34" charset="0"/>
              </a:rPr>
              <a:t> “And you know the way where I am going.” </a:t>
            </a:r>
          </a:p>
        </p:txBody>
      </p:sp>
    </p:spTree>
    <p:extLst>
      <p:ext uri="{BB962C8B-B14F-4D97-AF65-F5344CB8AC3E}">
        <p14:creationId xmlns:p14="http://schemas.microsoft.com/office/powerpoint/2010/main" val="55047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0"/>
            <a:endCxn id="4" idx="2"/>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0"/>
            <a:ext cx="4572000" cy="4662815"/>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15:2–3 (NASB95) </a:t>
            </a:r>
          </a:p>
          <a:p>
            <a:pPr>
              <a:lnSpc>
                <a:spcPct val="150000"/>
              </a:lnSpc>
            </a:pPr>
            <a:r>
              <a:rPr lang="en-US" sz="2200" b="1" baseline="30000" dirty="0">
                <a:latin typeface="Arial" pitchFamily="34" charset="0"/>
                <a:cs typeface="Arial" pitchFamily="34" charset="0"/>
              </a:rPr>
              <a:t>2</a:t>
            </a:r>
            <a:r>
              <a:rPr lang="en-US" sz="2200" b="1" dirty="0">
                <a:latin typeface="Arial" pitchFamily="34" charset="0"/>
                <a:cs typeface="Arial" pitchFamily="34" charset="0"/>
              </a:rPr>
              <a:t> “Every branch in Me that does not bear fruit, He takes away; and every </a:t>
            </a:r>
            <a:r>
              <a:rPr lang="en-US" sz="2200" b="1" i="1" dirty="0">
                <a:latin typeface="Arial" pitchFamily="34" charset="0"/>
                <a:cs typeface="Arial" pitchFamily="34" charset="0"/>
              </a:rPr>
              <a:t>branch</a:t>
            </a:r>
            <a:r>
              <a:rPr lang="en-US" sz="2200" b="1" dirty="0">
                <a:latin typeface="Arial" pitchFamily="34" charset="0"/>
                <a:cs typeface="Arial" pitchFamily="34" charset="0"/>
              </a:rPr>
              <a:t> that bears fruit, He prunes it so that it may bear more fruit. </a:t>
            </a:r>
            <a:r>
              <a:rPr lang="en-US" sz="2200" b="1" baseline="30000" dirty="0">
                <a:latin typeface="Arial" pitchFamily="34" charset="0"/>
                <a:cs typeface="Arial" pitchFamily="34" charset="0"/>
              </a:rPr>
              <a:t>3</a:t>
            </a:r>
            <a:r>
              <a:rPr lang="en-US" sz="2200" b="1" dirty="0">
                <a:latin typeface="Arial" pitchFamily="34" charset="0"/>
                <a:cs typeface="Arial" pitchFamily="34" charset="0"/>
              </a:rPr>
              <a:t> “You are already clean because of the word which I have spoken to you. </a:t>
            </a:r>
          </a:p>
        </p:txBody>
      </p:sp>
      <p:sp>
        <p:nvSpPr>
          <p:cNvPr id="5" name="Rectangle 4"/>
          <p:cNvSpPr>
            <a:spLocks noChangeArrowheads="1"/>
          </p:cNvSpPr>
          <p:nvPr/>
        </p:nvSpPr>
        <p:spPr bwMode="auto">
          <a:xfrm>
            <a:off x="4572000" y="23050"/>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i="1" dirty="0">
                <a:latin typeface="Arial" panose="020B0604020202020204" pitchFamily="34" charset="0"/>
                <a:cs typeface="Arial" panose="020B0604020202020204" pitchFamily="34" charset="0"/>
              </a:rPr>
              <a:t>branch</a:t>
            </a:r>
            <a:r>
              <a:rPr lang="en-US" sz="2400" b="1" dirty="0">
                <a:latin typeface="Arial" panose="020B0604020202020204" pitchFamily="34" charset="0"/>
                <a:cs typeface="Arial" panose="020B0604020202020204" pitchFamily="34" charset="0"/>
              </a:rPr>
              <a:t> = Apostles / indirectly us / disciples</a:t>
            </a:r>
            <a:endParaRPr lang="en-US" sz="2400" b="1" i="1" dirty="0">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4572000" y="852576"/>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i="1" dirty="0">
                <a:latin typeface="Arial" panose="020B0604020202020204" pitchFamily="34" charset="0"/>
                <a:cs typeface="Arial" panose="020B0604020202020204" pitchFamily="34" charset="0"/>
              </a:rPr>
              <a:t>fruit:</a:t>
            </a:r>
            <a:br>
              <a:rPr lang="en-US" sz="2400" b="1" i="1" dirty="0">
                <a:latin typeface="Arial" panose="020B0604020202020204" pitchFamily="34" charset="0"/>
                <a:cs typeface="Arial" panose="020B0604020202020204" pitchFamily="34" charset="0"/>
              </a:rPr>
            </a:br>
            <a:r>
              <a:rPr lang="en-US" sz="2400" b="1" i="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 Souls</a:t>
            </a:r>
            <a:endParaRPr lang="en-US" sz="2400" b="1" i="1" dirty="0">
              <a:latin typeface="Arial" panose="020B0604020202020204" pitchFamily="34" charset="0"/>
              <a:cs typeface="Arial" panose="020B0604020202020204" pitchFamily="34" charset="0"/>
            </a:endParaRPr>
          </a:p>
        </p:txBody>
      </p:sp>
      <p:sp>
        <p:nvSpPr>
          <p:cNvPr id="9" name="Rectangle 8"/>
          <p:cNvSpPr/>
          <p:nvPr/>
        </p:nvSpPr>
        <p:spPr>
          <a:xfrm>
            <a:off x="4572000" y="1600201"/>
            <a:ext cx="4572000" cy="525780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28:16–20 (NASB95) </a:t>
            </a:r>
          </a:p>
          <a:p>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But </a:t>
            </a:r>
            <a:r>
              <a:rPr lang="en-US" sz="2000" b="1" u="sng" dirty="0">
                <a:solidFill>
                  <a:schemeClr val="bg1"/>
                </a:solidFill>
                <a:latin typeface="Arial" panose="020B0604020202020204" pitchFamily="34" charset="0"/>
                <a:cs typeface="Arial" panose="020B0604020202020204" pitchFamily="34" charset="0"/>
              </a:rPr>
              <a:t>the eleven</a:t>
            </a:r>
            <a:r>
              <a:rPr lang="en-US" sz="2000" b="1" dirty="0">
                <a:solidFill>
                  <a:schemeClr val="bg1"/>
                </a:solidFill>
                <a:latin typeface="Arial" panose="020B0604020202020204" pitchFamily="34" charset="0"/>
                <a:cs typeface="Arial" panose="020B0604020202020204" pitchFamily="34" charset="0"/>
              </a:rPr>
              <a:t> disciples proceeded to Galilee, to the mountain which Jesus had designated. </a:t>
            </a:r>
            <a:r>
              <a:rPr lang="en-US" sz="2000" b="1" baseline="30000" dirty="0">
                <a:solidFill>
                  <a:schemeClr val="bg1"/>
                </a:solidFill>
                <a:latin typeface="Arial" panose="020B0604020202020204" pitchFamily="34" charset="0"/>
                <a:cs typeface="Arial" panose="020B0604020202020204" pitchFamily="34" charset="0"/>
              </a:rPr>
              <a:t>17</a:t>
            </a:r>
            <a:r>
              <a:rPr lang="en-US" sz="2000" b="1" dirty="0">
                <a:solidFill>
                  <a:schemeClr val="bg1"/>
                </a:solidFill>
                <a:latin typeface="Arial" panose="020B0604020202020204" pitchFamily="34" charset="0"/>
                <a:cs typeface="Arial" panose="020B0604020202020204" pitchFamily="34" charset="0"/>
              </a:rPr>
              <a:t> When they saw Him, they worshiped </a:t>
            </a:r>
            <a:r>
              <a:rPr lang="en-US" sz="2000" b="1" i="1" dirty="0">
                <a:solidFill>
                  <a:schemeClr val="bg1"/>
                </a:solidFill>
                <a:latin typeface="Arial" panose="020B0604020202020204" pitchFamily="34" charset="0"/>
                <a:cs typeface="Arial" panose="020B0604020202020204" pitchFamily="34" charset="0"/>
              </a:rPr>
              <a:t>Him;</a:t>
            </a:r>
            <a:r>
              <a:rPr lang="en-US" sz="2000" b="1" dirty="0">
                <a:solidFill>
                  <a:schemeClr val="bg1"/>
                </a:solidFill>
                <a:latin typeface="Arial" panose="020B0604020202020204" pitchFamily="34" charset="0"/>
                <a:cs typeface="Arial" panose="020B0604020202020204" pitchFamily="34" charset="0"/>
              </a:rPr>
              <a:t> but some were doubtful. </a:t>
            </a:r>
            <a:r>
              <a:rPr lang="en-US" sz="2000" b="1" baseline="30000" dirty="0">
                <a:solidFill>
                  <a:schemeClr val="bg1"/>
                </a:solidFill>
                <a:latin typeface="Arial" panose="020B0604020202020204" pitchFamily="34" charset="0"/>
                <a:cs typeface="Arial" panose="020B0604020202020204" pitchFamily="34" charset="0"/>
              </a:rPr>
              <a:t>18</a:t>
            </a:r>
            <a:r>
              <a:rPr lang="en-US" sz="2000" b="1" dirty="0">
                <a:solidFill>
                  <a:schemeClr val="bg1"/>
                </a:solidFill>
                <a:latin typeface="Arial" panose="020B0604020202020204" pitchFamily="34" charset="0"/>
                <a:cs typeface="Arial" panose="020B0604020202020204" pitchFamily="34" charset="0"/>
              </a:rPr>
              <a:t> And Jesus came up and spoke to them, saying, “All authority has been given to Me in heaven and on earth. </a:t>
            </a:r>
            <a:r>
              <a:rPr lang="en-US" sz="2000" b="1" baseline="30000" dirty="0">
                <a:solidFill>
                  <a:schemeClr val="bg1"/>
                </a:solidFill>
                <a:latin typeface="Arial" panose="020B0604020202020204" pitchFamily="34" charset="0"/>
                <a:cs typeface="Arial" panose="020B0604020202020204" pitchFamily="34" charset="0"/>
              </a:rPr>
              <a:t>19</a:t>
            </a:r>
            <a:r>
              <a:rPr lang="en-US" sz="2000" b="1" dirty="0">
                <a:solidFill>
                  <a:schemeClr val="bg1"/>
                </a:solidFill>
                <a:latin typeface="Arial" panose="020B0604020202020204" pitchFamily="34" charset="0"/>
                <a:cs typeface="Arial" panose="020B0604020202020204" pitchFamily="34" charset="0"/>
              </a:rPr>
              <a:t> “Go therefore and </a:t>
            </a:r>
            <a:r>
              <a:rPr lang="en-US" sz="2000" b="1" u="sng" dirty="0">
                <a:solidFill>
                  <a:schemeClr val="bg1"/>
                </a:solidFill>
                <a:latin typeface="Arial" panose="020B0604020202020204" pitchFamily="34" charset="0"/>
                <a:cs typeface="Arial" panose="020B0604020202020204" pitchFamily="34" charset="0"/>
              </a:rPr>
              <a:t>make disciples of all the nations</a:t>
            </a:r>
            <a:r>
              <a:rPr lang="en-US" sz="2000" b="1" dirty="0">
                <a:solidFill>
                  <a:schemeClr val="bg1"/>
                </a:solidFill>
                <a:latin typeface="Arial" panose="020B0604020202020204" pitchFamily="34" charset="0"/>
                <a:cs typeface="Arial" panose="020B0604020202020204" pitchFamily="34" charset="0"/>
              </a:rPr>
              <a:t>, baptizing them in the name of the Father and the Son and the Holy Spirit, </a:t>
            </a:r>
            <a:r>
              <a:rPr lang="en-US" sz="2000" b="1" baseline="30000" dirty="0">
                <a:solidFill>
                  <a:schemeClr val="bg1"/>
                </a:solidFill>
                <a:latin typeface="Arial" panose="020B0604020202020204" pitchFamily="34" charset="0"/>
                <a:cs typeface="Arial" panose="020B0604020202020204" pitchFamily="34" charset="0"/>
              </a:rPr>
              <a:t>20</a:t>
            </a:r>
            <a:r>
              <a:rPr lang="en-US" sz="2000" b="1" dirty="0">
                <a:solidFill>
                  <a:schemeClr val="bg1"/>
                </a:solidFill>
                <a:latin typeface="Arial" panose="020B0604020202020204" pitchFamily="34" charset="0"/>
                <a:cs typeface="Arial" panose="020B0604020202020204" pitchFamily="34" charset="0"/>
              </a:rPr>
              <a:t> teaching them to observe all that I commanded you; and lo, I am with you always, even to the end of the age.” </a:t>
            </a:r>
          </a:p>
        </p:txBody>
      </p:sp>
      <p:sp>
        <p:nvSpPr>
          <p:cNvPr id="10" name="Rectangle 9"/>
          <p:cNvSpPr/>
          <p:nvPr/>
        </p:nvSpPr>
        <p:spPr>
          <a:xfrm>
            <a:off x="4572000" y="4364181"/>
            <a:ext cx="4572000" cy="249381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2 Timothy 2:1–2 (NASB95) </a:t>
            </a:r>
          </a:p>
          <a:p>
            <a:r>
              <a:rPr lang="en-US" sz="2000" b="1" baseline="30000" dirty="0">
                <a:solidFill>
                  <a:schemeClr val="bg1"/>
                </a:solidFill>
                <a:latin typeface="Arial" panose="020B0604020202020204" pitchFamily="34" charset="0"/>
                <a:cs typeface="Arial" panose="020B0604020202020204" pitchFamily="34" charset="0"/>
              </a:rPr>
              <a:t>1</a:t>
            </a:r>
            <a:r>
              <a:rPr lang="en-US" sz="2000" b="1" dirty="0">
                <a:solidFill>
                  <a:schemeClr val="bg1"/>
                </a:solidFill>
                <a:latin typeface="Arial" panose="020B0604020202020204" pitchFamily="34" charset="0"/>
                <a:cs typeface="Arial" panose="020B0604020202020204" pitchFamily="34" charset="0"/>
              </a:rPr>
              <a:t> You therefore, my son, be strong in the grace that is in Christ Jesus. </a:t>
            </a:r>
            <a:r>
              <a:rPr lang="en-US" sz="2000" b="1" baseline="30000" dirty="0">
                <a:solidFill>
                  <a:schemeClr val="bg1"/>
                </a:solidFill>
                <a:latin typeface="Arial" panose="020B0604020202020204" pitchFamily="34" charset="0"/>
                <a:cs typeface="Arial" panose="020B0604020202020204" pitchFamily="34" charset="0"/>
              </a:rPr>
              <a:t>2</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The things which you have heard from me in the presence of many witnesses, entrust these to faithful men who will be able to teach others also</a:t>
            </a:r>
            <a:r>
              <a:rPr lang="en-US" sz="2000" b="1" dirty="0">
                <a:solidFill>
                  <a:schemeClr val="bg1"/>
                </a:solidFill>
                <a:latin typeface="Arial" panose="020B0604020202020204" pitchFamily="34" charset="0"/>
                <a:cs typeface="Arial" panose="020B0604020202020204" pitchFamily="34" charset="0"/>
              </a:rPr>
              <a:t>. </a:t>
            </a:r>
          </a:p>
        </p:txBody>
      </p:sp>
      <p:sp>
        <p:nvSpPr>
          <p:cNvPr id="11" name="Rectangle 10"/>
          <p:cNvSpPr>
            <a:spLocks noChangeArrowheads="1"/>
          </p:cNvSpPr>
          <p:nvPr/>
        </p:nvSpPr>
        <p:spPr bwMode="auto">
          <a:xfrm>
            <a:off x="4904508" y="1184702"/>
            <a:ext cx="39069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br>
              <a:rPr lang="en-US" sz="2400" b="1" i="1" dirty="0">
                <a:latin typeface="Arial" panose="020B0604020202020204" pitchFamily="34" charset="0"/>
                <a:cs typeface="Arial" panose="020B0604020202020204" pitchFamily="34" charset="0"/>
              </a:rPr>
            </a:br>
            <a:r>
              <a:rPr lang="en-US" sz="2400" b="1" i="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 Fruit of the Spirit</a:t>
            </a:r>
            <a:endParaRPr lang="en-US" sz="2400" b="1" i="1" dirty="0">
              <a:latin typeface="Arial" panose="020B0604020202020204" pitchFamily="34" charset="0"/>
              <a:cs typeface="Arial" panose="020B0604020202020204" pitchFamily="34" charset="0"/>
            </a:endParaRPr>
          </a:p>
        </p:txBody>
      </p:sp>
      <p:sp>
        <p:nvSpPr>
          <p:cNvPr id="12" name="Rectangle 11"/>
          <p:cNvSpPr/>
          <p:nvPr/>
        </p:nvSpPr>
        <p:spPr>
          <a:xfrm>
            <a:off x="4571999" y="2761853"/>
            <a:ext cx="4572000" cy="409495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Galatians 3:26–27 (NASB95) </a:t>
            </a:r>
          </a:p>
          <a:p>
            <a:r>
              <a:rPr lang="en-US" sz="2000" b="1" baseline="30000" dirty="0">
                <a:solidFill>
                  <a:schemeClr val="bg1"/>
                </a:solidFill>
                <a:latin typeface="Arial" panose="020B0604020202020204" pitchFamily="34" charset="0"/>
                <a:cs typeface="Arial" panose="020B0604020202020204" pitchFamily="34" charset="0"/>
              </a:rPr>
              <a:t>26</a:t>
            </a:r>
            <a:r>
              <a:rPr lang="en-US" sz="2000" b="1" dirty="0">
                <a:solidFill>
                  <a:schemeClr val="bg1"/>
                </a:solidFill>
                <a:latin typeface="Arial" panose="020B0604020202020204" pitchFamily="34" charset="0"/>
                <a:cs typeface="Arial" panose="020B0604020202020204" pitchFamily="34" charset="0"/>
              </a:rPr>
              <a:t> For you are all sons of God through faith in Christ Jesus. </a:t>
            </a:r>
            <a:r>
              <a:rPr lang="en-US" sz="2000" b="1" baseline="30000" dirty="0">
                <a:solidFill>
                  <a:schemeClr val="bg1"/>
                </a:solidFill>
                <a:latin typeface="Arial" panose="020B0604020202020204" pitchFamily="34" charset="0"/>
                <a:cs typeface="Arial" panose="020B0604020202020204" pitchFamily="34" charset="0"/>
              </a:rPr>
              <a:t>27</a:t>
            </a:r>
            <a:r>
              <a:rPr lang="en-US" sz="2000" b="1" dirty="0">
                <a:solidFill>
                  <a:schemeClr val="bg1"/>
                </a:solidFill>
                <a:latin typeface="Arial" panose="020B0604020202020204" pitchFamily="34" charset="0"/>
                <a:cs typeface="Arial" panose="020B0604020202020204" pitchFamily="34" charset="0"/>
              </a:rPr>
              <a:t> For all of you who were baptized into Christ have clothed yourselves with Christ. </a:t>
            </a:r>
            <a:br>
              <a:rPr lang="en-US" sz="2000" b="1" dirty="0">
                <a:solidFill>
                  <a:schemeClr val="bg1"/>
                </a:solidFill>
                <a:latin typeface="Arial" panose="020B0604020202020204" pitchFamily="34" charset="0"/>
                <a:cs typeface="Arial" panose="020B0604020202020204" pitchFamily="34" charset="0"/>
              </a:rPr>
            </a:b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Galatians 5:22–23 (NASB95) </a:t>
            </a:r>
          </a:p>
          <a:p>
            <a:r>
              <a:rPr lang="en-US" sz="2000" b="1" baseline="30000" dirty="0">
                <a:solidFill>
                  <a:schemeClr val="bg1"/>
                </a:solidFill>
                <a:latin typeface="Arial" panose="020B0604020202020204" pitchFamily="34" charset="0"/>
                <a:cs typeface="Arial" panose="020B0604020202020204" pitchFamily="34" charset="0"/>
              </a:rPr>
              <a:t>22</a:t>
            </a:r>
            <a:r>
              <a:rPr lang="en-US" sz="2000" b="1" dirty="0">
                <a:solidFill>
                  <a:schemeClr val="bg1"/>
                </a:solidFill>
                <a:latin typeface="Arial" panose="020B0604020202020204" pitchFamily="34" charset="0"/>
                <a:cs typeface="Arial" panose="020B0604020202020204" pitchFamily="34" charset="0"/>
              </a:rPr>
              <a:t> But the </a:t>
            </a:r>
            <a:r>
              <a:rPr lang="en-US" sz="2000" b="1" u="sng" dirty="0">
                <a:solidFill>
                  <a:schemeClr val="bg1"/>
                </a:solidFill>
                <a:latin typeface="Arial" panose="020B0604020202020204" pitchFamily="34" charset="0"/>
                <a:cs typeface="Arial" panose="020B0604020202020204" pitchFamily="34" charset="0"/>
              </a:rPr>
              <a:t>fruit of the Spirit is love, joy, peace, patience, kindness, goodness, faithfulness, </a:t>
            </a:r>
            <a:r>
              <a:rPr lang="en-US" sz="2000" b="1" u="sng" baseline="30000" dirty="0">
                <a:solidFill>
                  <a:schemeClr val="bg1"/>
                </a:solidFill>
                <a:latin typeface="Arial" panose="020B0604020202020204" pitchFamily="34" charset="0"/>
                <a:cs typeface="Arial" panose="020B0604020202020204" pitchFamily="34" charset="0"/>
              </a:rPr>
              <a:t>23</a:t>
            </a:r>
            <a:r>
              <a:rPr lang="en-US" sz="2000" b="1" u="sng" dirty="0">
                <a:solidFill>
                  <a:schemeClr val="bg1"/>
                </a:solidFill>
                <a:latin typeface="Arial" panose="020B0604020202020204" pitchFamily="34" charset="0"/>
                <a:cs typeface="Arial" panose="020B0604020202020204" pitchFamily="34" charset="0"/>
              </a:rPr>
              <a:t> gentleness, self-control</a:t>
            </a:r>
            <a:r>
              <a:rPr lang="en-US" sz="2000" b="1" dirty="0">
                <a:solidFill>
                  <a:schemeClr val="bg1"/>
                </a:solidFill>
                <a:latin typeface="Arial" panose="020B0604020202020204" pitchFamily="34" charset="0"/>
                <a:cs typeface="Arial" panose="020B0604020202020204" pitchFamily="34" charset="0"/>
              </a:rPr>
              <a:t>; against such things there is no law. </a:t>
            </a:r>
          </a:p>
        </p:txBody>
      </p:sp>
      <p:sp>
        <p:nvSpPr>
          <p:cNvPr id="13" name="Rectangle 12"/>
          <p:cNvSpPr>
            <a:spLocks noChangeArrowheads="1"/>
          </p:cNvSpPr>
          <p:nvPr/>
        </p:nvSpPr>
        <p:spPr bwMode="auto">
          <a:xfrm>
            <a:off x="4571998" y="1930856"/>
            <a:ext cx="45720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i="1" dirty="0">
                <a:latin typeface="Arial" panose="020B0604020202020204" pitchFamily="34" charset="0"/>
                <a:cs typeface="Arial" panose="020B0604020202020204" pitchFamily="34" charset="0"/>
              </a:rPr>
              <a:t>Not bear fruit, He takes away:</a:t>
            </a:r>
            <a:r>
              <a:rPr lang="en-US" sz="2400" b="1" dirty="0">
                <a:latin typeface="Arial" panose="020B0604020202020204" pitchFamily="34" charset="0"/>
                <a:cs typeface="Arial" panose="020B0604020202020204" pitchFamily="34" charset="0"/>
              </a:rPr>
              <a:t> Based on this, can we fall from grace?</a:t>
            </a:r>
            <a:endParaRPr lang="en-US" sz="2400" b="1" i="1" dirty="0">
              <a:latin typeface="Arial" panose="020B0604020202020204" pitchFamily="34" charset="0"/>
              <a:cs typeface="Arial" panose="020B0604020202020204" pitchFamily="34" charset="0"/>
            </a:endParaRPr>
          </a:p>
        </p:txBody>
      </p:sp>
      <p:sp>
        <p:nvSpPr>
          <p:cNvPr id="14" name="Rectangle 13"/>
          <p:cNvSpPr/>
          <p:nvPr/>
        </p:nvSpPr>
        <p:spPr>
          <a:xfrm>
            <a:off x="4572000" y="5034369"/>
            <a:ext cx="4572000" cy="182363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Galatians 5:4 (NASB95) </a:t>
            </a:r>
          </a:p>
          <a:p>
            <a:r>
              <a:rPr lang="en-US" sz="2000" b="1" baseline="30000" dirty="0">
                <a:solidFill>
                  <a:schemeClr val="bg1"/>
                </a:solidFill>
                <a:latin typeface="Arial" panose="020B0604020202020204" pitchFamily="34" charset="0"/>
                <a:cs typeface="Arial" panose="020B0604020202020204" pitchFamily="34" charset="0"/>
              </a:rPr>
              <a:t>4</a:t>
            </a:r>
            <a:r>
              <a:rPr lang="en-US" sz="2000" b="1" dirty="0">
                <a:solidFill>
                  <a:schemeClr val="bg1"/>
                </a:solidFill>
                <a:latin typeface="Arial" panose="020B0604020202020204" pitchFamily="34" charset="0"/>
                <a:cs typeface="Arial" panose="020B0604020202020204" pitchFamily="34" charset="0"/>
              </a:rPr>
              <a:t> You have been severed from Christ, </a:t>
            </a:r>
            <a:r>
              <a:rPr lang="en-US" sz="2000" b="1" u="sng" dirty="0">
                <a:solidFill>
                  <a:schemeClr val="bg1"/>
                </a:solidFill>
                <a:latin typeface="Arial" panose="020B0604020202020204" pitchFamily="34" charset="0"/>
                <a:cs typeface="Arial" panose="020B0604020202020204" pitchFamily="34" charset="0"/>
              </a:rPr>
              <a:t>you who are seeking to be justified by law; you have fallen from grace</a:t>
            </a:r>
            <a:r>
              <a:rPr lang="en-US" sz="2000" b="1" dirty="0">
                <a:solidFill>
                  <a:schemeClr val="bg1"/>
                </a:solidFill>
                <a:latin typeface="Arial" panose="020B0604020202020204" pitchFamily="34" charset="0"/>
                <a:cs typeface="Arial" panose="020B0604020202020204" pitchFamily="34" charset="0"/>
              </a:rPr>
              <a:t>. </a:t>
            </a:r>
          </a:p>
        </p:txBody>
      </p:sp>
      <p:sp>
        <p:nvSpPr>
          <p:cNvPr id="15" name="Rectangle 14"/>
          <p:cNvSpPr/>
          <p:nvPr/>
        </p:nvSpPr>
        <p:spPr>
          <a:xfrm>
            <a:off x="4468092" y="3092509"/>
            <a:ext cx="4675906" cy="376549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Hebrews 3:12–14 (NASB95) </a:t>
            </a:r>
          </a:p>
          <a:p>
            <a:r>
              <a:rPr lang="en-US" sz="2000" b="1" baseline="30000" dirty="0">
                <a:solidFill>
                  <a:schemeClr val="bg1"/>
                </a:solidFill>
                <a:latin typeface="Arial" panose="020B0604020202020204" pitchFamily="34" charset="0"/>
                <a:cs typeface="Arial" panose="020B0604020202020204" pitchFamily="34" charset="0"/>
              </a:rPr>
              <a:t>12</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Take care, brethren, that there not be in any one of you an evil, unbelieving heart that falls away from the living God</a:t>
            </a:r>
            <a:r>
              <a:rPr lang="en-US" sz="2000" b="1" dirty="0">
                <a:solidFill>
                  <a:schemeClr val="bg1"/>
                </a:solidFill>
                <a:latin typeface="Arial" panose="020B0604020202020204" pitchFamily="34" charset="0"/>
                <a:cs typeface="Arial" panose="020B0604020202020204" pitchFamily="34" charset="0"/>
              </a:rPr>
              <a:t>. </a:t>
            </a:r>
            <a:r>
              <a:rPr lang="en-US" sz="2000" b="1" baseline="30000" dirty="0">
                <a:solidFill>
                  <a:schemeClr val="bg1"/>
                </a:solidFill>
                <a:latin typeface="Arial" panose="020B0604020202020204" pitchFamily="34" charset="0"/>
                <a:cs typeface="Arial" panose="020B0604020202020204" pitchFamily="34" charset="0"/>
              </a:rPr>
              <a:t>13</a:t>
            </a:r>
            <a:r>
              <a:rPr lang="en-US" sz="2000" b="1" dirty="0">
                <a:solidFill>
                  <a:schemeClr val="bg1"/>
                </a:solidFill>
                <a:latin typeface="Arial" panose="020B0604020202020204" pitchFamily="34" charset="0"/>
                <a:cs typeface="Arial" panose="020B0604020202020204" pitchFamily="34" charset="0"/>
              </a:rPr>
              <a:t> But encourage one another day after day, as long as it is </a:t>
            </a:r>
            <a:r>
              <a:rPr lang="en-US" sz="2000" b="1" i="1" dirty="0">
                <a:solidFill>
                  <a:schemeClr val="bg1"/>
                </a:solidFill>
                <a:latin typeface="Arial" panose="020B0604020202020204" pitchFamily="34" charset="0"/>
                <a:cs typeface="Arial" panose="020B0604020202020204" pitchFamily="34" charset="0"/>
              </a:rPr>
              <a:t>still</a:t>
            </a:r>
            <a:r>
              <a:rPr lang="en-US" sz="2000" b="1" dirty="0">
                <a:solidFill>
                  <a:schemeClr val="bg1"/>
                </a:solidFill>
                <a:latin typeface="Arial" panose="020B0604020202020204" pitchFamily="34" charset="0"/>
                <a:cs typeface="Arial" panose="020B0604020202020204" pitchFamily="34" charset="0"/>
              </a:rPr>
              <a:t> called “Today,” so that none of you will be hardened by the deceitfulness of sin. </a:t>
            </a:r>
            <a:r>
              <a:rPr lang="en-US" sz="2000" b="1" baseline="30000" dirty="0">
                <a:solidFill>
                  <a:schemeClr val="bg1"/>
                </a:solidFill>
                <a:latin typeface="Arial" panose="020B0604020202020204" pitchFamily="34" charset="0"/>
                <a:cs typeface="Arial" panose="020B0604020202020204" pitchFamily="34" charset="0"/>
              </a:rPr>
              <a:t>14</a:t>
            </a:r>
            <a:r>
              <a:rPr lang="en-US" sz="2000" b="1" dirty="0">
                <a:solidFill>
                  <a:schemeClr val="bg1"/>
                </a:solidFill>
                <a:latin typeface="Arial" panose="020B0604020202020204" pitchFamily="34" charset="0"/>
                <a:cs typeface="Arial" panose="020B0604020202020204" pitchFamily="34" charset="0"/>
              </a:rPr>
              <a:t> For we have become partakers of Christ, if we hold fast the beginning of our assurance firm until the end, </a:t>
            </a:r>
          </a:p>
        </p:txBody>
      </p:sp>
      <p:sp>
        <p:nvSpPr>
          <p:cNvPr id="18" name="Rectangle 17"/>
          <p:cNvSpPr/>
          <p:nvPr/>
        </p:nvSpPr>
        <p:spPr>
          <a:xfrm>
            <a:off x="4571999" y="3101882"/>
            <a:ext cx="4572002" cy="376207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Revelation 3:15–17 (NASB95) </a:t>
            </a:r>
          </a:p>
          <a:p>
            <a:r>
              <a:rPr lang="en-US" sz="2000" b="1" baseline="30000" dirty="0">
                <a:solidFill>
                  <a:schemeClr val="bg1"/>
                </a:solidFill>
                <a:latin typeface="Arial" panose="020B0604020202020204" pitchFamily="34" charset="0"/>
                <a:cs typeface="Arial" panose="020B0604020202020204" pitchFamily="34" charset="0"/>
              </a:rPr>
              <a:t>15</a:t>
            </a:r>
            <a:r>
              <a:rPr lang="en-US" sz="2000" b="1" dirty="0">
                <a:solidFill>
                  <a:schemeClr val="bg1"/>
                </a:solidFill>
                <a:latin typeface="Arial" panose="020B0604020202020204" pitchFamily="34" charset="0"/>
                <a:cs typeface="Arial" panose="020B0604020202020204" pitchFamily="34" charset="0"/>
              </a:rPr>
              <a:t> ‘I know your deeds, that you are </a:t>
            </a:r>
            <a:r>
              <a:rPr lang="en-US" sz="2000" b="1" u="sng" dirty="0">
                <a:solidFill>
                  <a:schemeClr val="bg1"/>
                </a:solidFill>
                <a:latin typeface="Arial" panose="020B0604020202020204" pitchFamily="34" charset="0"/>
                <a:cs typeface="Arial" panose="020B0604020202020204" pitchFamily="34" charset="0"/>
              </a:rPr>
              <a:t>neither cold nor hot</a:t>
            </a:r>
            <a:r>
              <a:rPr lang="en-US" sz="2000" b="1" dirty="0">
                <a:solidFill>
                  <a:schemeClr val="bg1"/>
                </a:solidFill>
                <a:latin typeface="Arial" panose="020B0604020202020204" pitchFamily="34" charset="0"/>
                <a:cs typeface="Arial" panose="020B0604020202020204" pitchFamily="34" charset="0"/>
              </a:rPr>
              <a:t>; I wish that you were cold or hot. </a:t>
            </a:r>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‘So </a:t>
            </a:r>
            <a:r>
              <a:rPr lang="en-US" sz="2000" b="1" u="sng" dirty="0">
                <a:solidFill>
                  <a:schemeClr val="bg1"/>
                </a:solidFill>
                <a:latin typeface="Arial" panose="020B0604020202020204" pitchFamily="34" charset="0"/>
                <a:cs typeface="Arial" panose="020B0604020202020204" pitchFamily="34" charset="0"/>
              </a:rPr>
              <a:t>because you are lukewarm, and neither hot nor cold, I will spit you out of My mouth</a:t>
            </a:r>
            <a:r>
              <a:rPr lang="en-US" sz="2000" b="1" dirty="0">
                <a:solidFill>
                  <a:schemeClr val="bg1"/>
                </a:solidFill>
                <a:latin typeface="Arial" panose="020B0604020202020204" pitchFamily="34" charset="0"/>
                <a:cs typeface="Arial" panose="020B0604020202020204" pitchFamily="34" charset="0"/>
              </a:rPr>
              <a:t>. </a:t>
            </a:r>
            <a:r>
              <a:rPr lang="en-US" sz="2000" b="1" baseline="30000" dirty="0">
                <a:solidFill>
                  <a:schemeClr val="bg1"/>
                </a:solidFill>
                <a:latin typeface="Arial" panose="020B0604020202020204" pitchFamily="34" charset="0"/>
                <a:cs typeface="Arial" panose="020B0604020202020204" pitchFamily="34" charset="0"/>
              </a:rPr>
              <a:t>17</a:t>
            </a:r>
            <a:r>
              <a:rPr lang="en-US" sz="2000" b="1" dirty="0">
                <a:solidFill>
                  <a:schemeClr val="bg1"/>
                </a:solidFill>
                <a:latin typeface="Arial" panose="020B0604020202020204" pitchFamily="34" charset="0"/>
                <a:cs typeface="Arial" panose="020B0604020202020204" pitchFamily="34" charset="0"/>
              </a:rPr>
              <a:t> ‘Because you say, “I am rich, and have become wealthy, and have need of nothing,” and you do not know that you are wretched and miserable and poor and blind and naked, </a:t>
            </a:r>
          </a:p>
        </p:txBody>
      </p:sp>
      <p:sp>
        <p:nvSpPr>
          <p:cNvPr id="16" name="Rectangle 15"/>
          <p:cNvSpPr>
            <a:spLocks noChangeArrowheads="1"/>
          </p:cNvSpPr>
          <p:nvPr/>
        </p:nvSpPr>
        <p:spPr bwMode="auto">
          <a:xfrm>
            <a:off x="4572000" y="3055185"/>
            <a:ext cx="45720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i="1" dirty="0">
                <a:latin typeface="Arial" panose="020B0604020202020204" pitchFamily="34" charset="0"/>
                <a:cs typeface="Arial" panose="020B0604020202020204" pitchFamily="34" charset="0"/>
              </a:rPr>
              <a:t>Bears fruit, He prunes</a:t>
            </a:r>
            <a:r>
              <a:rPr lang="en-US" sz="2400" b="1" dirty="0">
                <a:latin typeface="Arial" panose="020B0604020202020204" pitchFamily="34" charset="0"/>
                <a:cs typeface="Arial" panose="020B0604020202020204" pitchFamily="34" charset="0"/>
              </a:rPr>
              <a:t>, trims, cleanses</a:t>
            </a:r>
          </a:p>
        </p:txBody>
      </p:sp>
      <p:sp>
        <p:nvSpPr>
          <p:cNvPr id="19" name="Rectangle 18"/>
          <p:cNvSpPr/>
          <p:nvPr/>
        </p:nvSpPr>
        <p:spPr>
          <a:xfrm>
            <a:off x="2202872" y="4062846"/>
            <a:ext cx="6941125" cy="280009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Hebrews 12:6 (NASB95) </a:t>
            </a:r>
          </a:p>
          <a:p>
            <a:r>
              <a:rPr lang="en-US" b="1" baseline="30000" dirty="0">
                <a:solidFill>
                  <a:schemeClr val="bg1"/>
                </a:solidFill>
                <a:latin typeface="Arial" panose="020B0604020202020204" pitchFamily="34" charset="0"/>
                <a:cs typeface="Arial" panose="020B0604020202020204" pitchFamily="34" charset="0"/>
              </a:rPr>
              <a:t>6</a:t>
            </a:r>
            <a:r>
              <a:rPr lang="en-US" b="1" dirty="0">
                <a:solidFill>
                  <a:schemeClr val="bg1"/>
                </a:solidFill>
                <a:latin typeface="Arial" panose="020B0604020202020204" pitchFamily="34" charset="0"/>
                <a:cs typeface="Arial" panose="020B0604020202020204" pitchFamily="34" charset="0"/>
              </a:rPr>
              <a:t> </a:t>
            </a:r>
            <a:r>
              <a:rPr lang="en-US" b="1" u="sng" cap="small" dirty="0">
                <a:solidFill>
                  <a:schemeClr val="bg1"/>
                </a:solidFill>
                <a:latin typeface="Arial" panose="020B0604020202020204" pitchFamily="34" charset="0"/>
                <a:cs typeface="Arial" panose="020B0604020202020204" pitchFamily="34" charset="0"/>
              </a:rPr>
              <a:t>For those</a:t>
            </a:r>
            <a:r>
              <a:rPr lang="en-US" b="1" u="sng" dirty="0">
                <a:solidFill>
                  <a:schemeClr val="bg1"/>
                </a:solidFill>
                <a:latin typeface="Arial" panose="020B0604020202020204" pitchFamily="34" charset="0"/>
                <a:cs typeface="Arial" panose="020B0604020202020204" pitchFamily="34" charset="0"/>
              </a:rPr>
              <a:t> </a:t>
            </a:r>
            <a:r>
              <a:rPr lang="en-US" b="1" u="sng" cap="small" dirty="0">
                <a:solidFill>
                  <a:schemeClr val="bg1"/>
                </a:solidFill>
                <a:latin typeface="Arial" panose="020B0604020202020204" pitchFamily="34" charset="0"/>
                <a:cs typeface="Arial" panose="020B0604020202020204" pitchFamily="34" charset="0"/>
              </a:rPr>
              <a:t>whom the Lord loves He disciplines</a:t>
            </a:r>
            <a:r>
              <a:rPr lang="en-US" b="1" dirty="0">
                <a:solidFill>
                  <a:schemeClr val="bg1"/>
                </a:solidFill>
                <a:latin typeface="Arial" panose="020B0604020202020204" pitchFamily="34" charset="0"/>
                <a:cs typeface="Arial" panose="020B0604020202020204" pitchFamily="34" charset="0"/>
              </a:rPr>
              <a:t>, </a:t>
            </a:r>
            <a:r>
              <a:rPr lang="en-US" b="1" cap="small" dirty="0">
                <a:solidFill>
                  <a:schemeClr val="bg1"/>
                </a:solidFill>
                <a:latin typeface="Arial" panose="020B0604020202020204" pitchFamily="34" charset="0"/>
                <a:cs typeface="Arial" panose="020B0604020202020204" pitchFamily="34" charset="0"/>
              </a:rPr>
              <a:t>And He scourges every son whom He receives</a:t>
            </a:r>
            <a:r>
              <a:rPr lang="en-US" b="1" dirty="0">
                <a:solidFill>
                  <a:schemeClr val="bg1"/>
                </a:solidFill>
                <a:latin typeface="Arial" panose="020B0604020202020204" pitchFamily="34" charset="0"/>
                <a:cs typeface="Arial" panose="020B0604020202020204" pitchFamily="34" charset="0"/>
              </a:rPr>
              <a:t>.” </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Hebrews 12:10–11 (NASB95) </a:t>
            </a:r>
          </a:p>
          <a:p>
            <a:r>
              <a:rPr lang="en-US" b="1" baseline="30000" dirty="0">
                <a:solidFill>
                  <a:schemeClr val="bg1"/>
                </a:solidFill>
                <a:latin typeface="Arial" panose="020B0604020202020204" pitchFamily="34" charset="0"/>
                <a:cs typeface="Arial" panose="020B0604020202020204" pitchFamily="34" charset="0"/>
              </a:rPr>
              <a:t>10</a:t>
            </a:r>
            <a:r>
              <a:rPr lang="en-US" b="1" dirty="0">
                <a:solidFill>
                  <a:schemeClr val="bg1"/>
                </a:solidFill>
                <a:latin typeface="Arial" panose="020B0604020202020204" pitchFamily="34" charset="0"/>
                <a:cs typeface="Arial" panose="020B0604020202020204" pitchFamily="34" charset="0"/>
              </a:rPr>
              <a:t> For they disciplined us for a short time as seemed best to them, but </a:t>
            </a:r>
            <a:r>
              <a:rPr lang="en-US" b="1" u="sng" dirty="0">
                <a:solidFill>
                  <a:schemeClr val="bg1"/>
                </a:solidFill>
                <a:latin typeface="Arial" panose="020B0604020202020204" pitchFamily="34" charset="0"/>
                <a:cs typeface="Arial" panose="020B0604020202020204" pitchFamily="34" charset="0"/>
              </a:rPr>
              <a:t>He </a:t>
            </a:r>
            <a:r>
              <a:rPr lang="en-US" b="1" i="1" u="sng" dirty="0">
                <a:solidFill>
                  <a:schemeClr val="bg1"/>
                </a:solidFill>
                <a:latin typeface="Arial" panose="020B0604020202020204" pitchFamily="34" charset="0"/>
                <a:cs typeface="Arial" panose="020B0604020202020204" pitchFamily="34" charset="0"/>
              </a:rPr>
              <a:t>disciplines us</a:t>
            </a:r>
            <a:r>
              <a:rPr lang="en-US" b="1" u="sng" dirty="0">
                <a:solidFill>
                  <a:schemeClr val="bg1"/>
                </a:solidFill>
                <a:latin typeface="Arial" panose="020B0604020202020204" pitchFamily="34" charset="0"/>
                <a:cs typeface="Arial" panose="020B0604020202020204" pitchFamily="34" charset="0"/>
              </a:rPr>
              <a:t> for </a:t>
            </a:r>
            <a:r>
              <a:rPr lang="en-US" b="1" i="1" u="sng" dirty="0">
                <a:solidFill>
                  <a:schemeClr val="bg1"/>
                </a:solidFill>
                <a:latin typeface="Arial" panose="020B0604020202020204" pitchFamily="34" charset="0"/>
                <a:cs typeface="Arial" panose="020B0604020202020204" pitchFamily="34" charset="0"/>
              </a:rPr>
              <a:t>our</a:t>
            </a:r>
            <a:r>
              <a:rPr lang="en-US" b="1" u="sng" dirty="0">
                <a:solidFill>
                  <a:schemeClr val="bg1"/>
                </a:solidFill>
                <a:latin typeface="Arial" panose="020B0604020202020204" pitchFamily="34" charset="0"/>
                <a:cs typeface="Arial" panose="020B0604020202020204" pitchFamily="34" charset="0"/>
              </a:rPr>
              <a:t> good, so that we may share His holiness. </a:t>
            </a:r>
            <a:r>
              <a:rPr lang="en-US" b="1" u="sng" baseline="30000" dirty="0">
                <a:solidFill>
                  <a:schemeClr val="bg1"/>
                </a:solidFill>
                <a:latin typeface="Arial" panose="020B0604020202020204" pitchFamily="34" charset="0"/>
                <a:cs typeface="Arial" panose="020B0604020202020204" pitchFamily="34" charset="0"/>
              </a:rPr>
              <a:t>11</a:t>
            </a:r>
            <a:r>
              <a:rPr lang="en-US" b="1" u="sng" dirty="0">
                <a:solidFill>
                  <a:schemeClr val="bg1"/>
                </a:solidFill>
                <a:latin typeface="Arial" panose="020B0604020202020204" pitchFamily="34" charset="0"/>
                <a:cs typeface="Arial" panose="020B0604020202020204" pitchFamily="34" charset="0"/>
              </a:rPr>
              <a:t> All discipline for the moment seems not to be joyful, but sorrowful; yet to those who have been trained by it, afterwards it yields the peaceful fruit of righteousness.</a:t>
            </a:r>
            <a:r>
              <a:rPr lang="en-US" b="1" dirty="0">
                <a:solidFill>
                  <a:schemeClr val="bg1"/>
                </a:solidFill>
                <a:latin typeface="Arial" panose="020B0604020202020204" pitchFamily="34" charset="0"/>
                <a:cs typeface="Arial" panose="020B0604020202020204" pitchFamily="34" charset="0"/>
              </a:rPr>
              <a:t> </a:t>
            </a:r>
          </a:p>
        </p:txBody>
      </p:sp>
      <p:sp>
        <p:nvSpPr>
          <p:cNvPr id="20" name="Rectangle 19"/>
          <p:cNvSpPr/>
          <p:nvPr/>
        </p:nvSpPr>
        <p:spPr>
          <a:xfrm>
            <a:off x="4571997" y="4742102"/>
            <a:ext cx="4565073" cy="212775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2 Timothy 3:16–17 (NASB95) </a:t>
            </a:r>
          </a:p>
          <a:p>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All Scripture is inspired by God and profitable for teaching, for </a:t>
            </a:r>
            <a:r>
              <a:rPr lang="en-US" sz="2000" b="1" u="sng" dirty="0">
                <a:solidFill>
                  <a:schemeClr val="bg1"/>
                </a:solidFill>
                <a:latin typeface="Arial" panose="020B0604020202020204" pitchFamily="34" charset="0"/>
                <a:cs typeface="Arial" panose="020B0604020202020204" pitchFamily="34" charset="0"/>
              </a:rPr>
              <a:t>reproof, for correction, for training in righteousness</a:t>
            </a:r>
            <a:r>
              <a:rPr lang="en-US" sz="2000" b="1" dirty="0">
                <a:solidFill>
                  <a:schemeClr val="bg1"/>
                </a:solidFill>
                <a:latin typeface="Arial" panose="020B0604020202020204" pitchFamily="34" charset="0"/>
                <a:cs typeface="Arial" panose="020B0604020202020204" pitchFamily="34" charset="0"/>
              </a:rPr>
              <a:t>; </a:t>
            </a:r>
            <a:r>
              <a:rPr lang="en-US" sz="2000" b="1" baseline="30000" dirty="0">
                <a:solidFill>
                  <a:schemeClr val="bg1"/>
                </a:solidFill>
                <a:latin typeface="Arial" panose="020B0604020202020204" pitchFamily="34" charset="0"/>
                <a:cs typeface="Arial" panose="020B0604020202020204" pitchFamily="34" charset="0"/>
              </a:rPr>
              <a:t>17</a:t>
            </a:r>
            <a:r>
              <a:rPr lang="en-US" sz="2000" b="1" dirty="0">
                <a:solidFill>
                  <a:schemeClr val="bg1"/>
                </a:solidFill>
                <a:latin typeface="Arial" panose="020B0604020202020204" pitchFamily="34" charset="0"/>
                <a:cs typeface="Arial" panose="020B0604020202020204" pitchFamily="34" charset="0"/>
              </a:rPr>
              <a:t> so that the man of God may be adequate, equipped for every good work. </a:t>
            </a:r>
          </a:p>
        </p:txBody>
      </p:sp>
      <p:sp>
        <p:nvSpPr>
          <p:cNvPr id="21" name="Rectangle 20"/>
          <p:cNvSpPr>
            <a:spLocks noChangeArrowheads="1"/>
          </p:cNvSpPr>
          <p:nvPr/>
        </p:nvSpPr>
        <p:spPr bwMode="auto">
          <a:xfrm>
            <a:off x="4572000" y="3872717"/>
            <a:ext cx="45720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Father tends to the vine with loving care, making it as fruitful as possible</a:t>
            </a:r>
          </a:p>
        </p:txBody>
      </p:sp>
      <p:sp>
        <p:nvSpPr>
          <p:cNvPr id="22" name="Rectangle 21"/>
          <p:cNvSpPr>
            <a:spLocks noChangeArrowheads="1"/>
          </p:cNvSpPr>
          <p:nvPr/>
        </p:nvSpPr>
        <p:spPr bwMode="auto">
          <a:xfrm>
            <a:off x="4572000" y="5032987"/>
            <a:ext cx="45720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i="1" dirty="0">
                <a:latin typeface="Arial" panose="020B0604020202020204" pitchFamily="34" charset="0"/>
                <a:cs typeface="Arial" panose="020B0604020202020204" pitchFamily="34" charset="0"/>
              </a:rPr>
              <a:t>already clean:</a:t>
            </a:r>
            <a:r>
              <a:rPr lang="en-US" sz="2400" b="1" dirty="0">
                <a:latin typeface="Arial" panose="020B0604020202020204" pitchFamily="34" charset="0"/>
                <a:cs typeface="Arial" panose="020B0604020202020204" pitchFamily="34" charset="0"/>
              </a:rPr>
              <a:t> life has already been transformed</a:t>
            </a:r>
            <a:endParaRPr lang="en-US" sz="2400" b="1" i="1" dirty="0">
              <a:latin typeface="Arial" panose="020B0604020202020204" pitchFamily="34" charset="0"/>
              <a:cs typeface="Arial" panose="020B0604020202020204" pitchFamily="34" charset="0"/>
            </a:endParaRPr>
          </a:p>
        </p:txBody>
      </p:sp>
      <p:sp>
        <p:nvSpPr>
          <p:cNvPr id="23" name="Rectangle 22"/>
          <p:cNvSpPr/>
          <p:nvPr/>
        </p:nvSpPr>
        <p:spPr>
          <a:xfrm>
            <a:off x="-3463" y="5168670"/>
            <a:ext cx="4544290" cy="167902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13:10 (NASB95) </a:t>
            </a:r>
          </a:p>
          <a:p>
            <a:r>
              <a:rPr lang="en-US" sz="2000" b="1" baseline="30000" dirty="0">
                <a:solidFill>
                  <a:schemeClr val="bg1"/>
                </a:solidFill>
                <a:latin typeface="Arial" panose="020B0604020202020204" pitchFamily="34" charset="0"/>
                <a:cs typeface="Arial" panose="020B0604020202020204" pitchFamily="34" charset="0"/>
              </a:rPr>
              <a:t>10</a:t>
            </a:r>
            <a:r>
              <a:rPr lang="en-US" sz="2000" b="1" dirty="0">
                <a:solidFill>
                  <a:schemeClr val="bg1"/>
                </a:solidFill>
                <a:latin typeface="Arial" panose="020B0604020202020204" pitchFamily="34" charset="0"/>
                <a:cs typeface="Arial" panose="020B0604020202020204" pitchFamily="34" charset="0"/>
              </a:rPr>
              <a:t> Jesus said to him, “He who has bathed needs only to wash his feet, but is completely clean; and </a:t>
            </a:r>
            <a:r>
              <a:rPr lang="en-US" sz="2000" b="1" u="sng" dirty="0">
                <a:solidFill>
                  <a:schemeClr val="bg1"/>
                </a:solidFill>
                <a:latin typeface="Arial" panose="020B0604020202020204" pitchFamily="34" charset="0"/>
                <a:cs typeface="Arial" panose="020B0604020202020204" pitchFamily="34" charset="0"/>
              </a:rPr>
              <a:t>you are clean, but not all </a:t>
            </a:r>
            <a:r>
              <a:rPr lang="en-US" sz="2000" b="1" i="1" u="sng" dirty="0">
                <a:solidFill>
                  <a:schemeClr val="bg1"/>
                </a:solidFill>
                <a:latin typeface="Arial" panose="020B0604020202020204" pitchFamily="34" charset="0"/>
                <a:cs typeface="Arial" panose="020B0604020202020204" pitchFamily="34" charset="0"/>
              </a:rPr>
              <a:t>of you</a:t>
            </a:r>
            <a:r>
              <a:rPr lang="en-US" sz="2000" b="1" i="1" dirty="0">
                <a:solidFill>
                  <a:schemeClr val="bg1"/>
                </a:solidFill>
                <a:latin typeface="Arial" panose="020B0604020202020204" pitchFamily="34" charset="0"/>
                <a:cs typeface="Arial" panose="020B0604020202020204" pitchFamily="34" charset="0"/>
              </a:rPr>
              <a:t>.</a:t>
            </a:r>
            <a:r>
              <a:rPr lang="en-US" sz="2000" b="1" dirty="0">
                <a:solidFill>
                  <a:schemeClr val="bg1"/>
                </a:solidFill>
                <a:latin typeface="Arial" panose="020B0604020202020204" pitchFamily="34" charset="0"/>
                <a:cs typeface="Arial" panose="020B0604020202020204" pitchFamily="34" charset="0"/>
              </a:rPr>
              <a:t>” </a:t>
            </a:r>
          </a:p>
        </p:txBody>
      </p:sp>
      <p:sp>
        <p:nvSpPr>
          <p:cNvPr id="24" name="Rectangle 23"/>
          <p:cNvSpPr>
            <a:spLocks noChangeArrowheads="1"/>
          </p:cNvSpPr>
          <p:nvPr/>
        </p:nvSpPr>
        <p:spPr bwMode="auto">
          <a:xfrm>
            <a:off x="4572000" y="5819200"/>
            <a:ext cx="45720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Power of the word of Christ changes the lives of men!</a:t>
            </a:r>
          </a:p>
        </p:txBody>
      </p:sp>
      <p:sp>
        <p:nvSpPr>
          <p:cNvPr id="25" name="Rectangle 24"/>
          <p:cNvSpPr/>
          <p:nvPr/>
        </p:nvSpPr>
        <p:spPr>
          <a:xfrm>
            <a:off x="6926" y="4993471"/>
            <a:ext cx="4544290" cy="187639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Romans 1:16 (NASB95) </a:t>
            </a:r>
          </a:p>
          <a:p>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For I am not ashamed of </a:t>
            </a:r>
            <a:r>
              <a:rPr lang="en-US" sz="2000" b="1" u="sng" dirty="0">
                <a:solidFill>
                  <a:schemeClr val="bg1"/>
                </a:solidFill>
                <a:latin typeface="Arial" panose="020B0604020202020204" pitchFamily="34" charset="0"/>
                <a:cs typeface="Arial" panose="020B0604020202020204" pitchFamily="34" charset="0"/>
              </a:rPr>
              <a:t>the gospel, for it is the power of God for salvation</a:t>
            </a:r>
            <a:r>
              <a:rPr lang="en-US" sz="2000" b="1" dirty="0">
                <a:solidFill>
                  <a:schemeClr val="bg1"/>
                </a:solidFill>
                <a:latin typeface="Arial" panose="020B0604020202020204" pitchFamily="34" charset="0"/>
                <a:cs typeface="Arial" panose="020B0604020202020204" pitchFamily="34" charset="0"/>
              </a:rPr>
              <a:t> to everyone who believes, to the Jew first and also to the Greek. </a:t>
            </a:r>
          </a:p>
        </p:txBody>
      </p:sp>
    </p:spTree>
    <p:extLst>
      <p:ext uri="{BB962C8B-B14F-4D97-AF65-F5344CB8AC3E}">
        <p14:creationId xmlns:p14="http://schemas.microsoft.com/office/powerpoint/2010/main" val="416899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xit" presetSubtype="0" fill="hold" grpId="1"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xit" presetSubtype="0" fill="hold" grpId="1" nodeType="with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xit" presetSubtype="0" fill="hold" grpId="1" nodeType="withEffect">
                                  <p:stCondLst>
                                    <p:cond delay="0"/>
                                  </p:stCondLst>
                                  <p:childTnLst>
                                    <p:animEffect transition="out" filter="fade">
                                      <p:cBhvr>
                                        <p:cTn id="70" dur="500"/>
                                        <p:tgtEl>
                                          <p:spTgt spid="18"/>
                                        </p:tgtEl>
                                      </p:cBhvr>
                                    </p:animEffect>
                                    <p:set>
                                      <p:cBhvr>
                                        <p:cTn id="71" dur="1" fill="hold">
                                          <p:stCondLst>
                                            <p:cond delay="499"/>
                                          </p:stCondLst>
                                        </p:cTn>
                                        <p:tgtEl>
                                          <p:spTgt spid="18"/>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19"/>
                                        </p:tgtEl>
                                      </p:cBhvr>
                                    </p:animEffect>
                                    <p:set>
                                      <p:cBhvr>
                                        <p:cTn id="79" dur="1" fill="hold">
                                          <p:stCondLst>
                                            <p:cond delay="499"/>
                                          </p:stCondLst>
                                        </p:cTn>
                                        <p:tgtEl>
                                          <p:spTgt spid="19"/>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20"/>
                                        </p:tgtEl>
                                      </p:cBhvr>
                                    </p:animEffect>
                                    <p:set>
                                      <p:cBhvr>
                                        <p:cTn id="87" dur="1" fill="hold">
                                          <p:stCondLst>
                                            <p:cond delay="499"/>
                                          </p:stCondLst>
                                        </p:cTn>
                                        <p:tgtEl>
                                          <p:spTgt spid="20"/>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500"/>
                                        <p:tgtEl>
                                          <p:spTgt spid="2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500"/>
                                        <p:tgtEl>
                                          <p:spTgt spid="2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500"/>
                                        <p:tgtEl>
                                          <p:spTgt spid="24"/>
                                        </p:tgtEl>
                                      </p:cBhvr>
                                    </p:animEffect>
                                  </p:childTnLst>
                                </p:cTn>
                              </p:par>
                              <p:par>
                                <p:cTn id="104" presetID="10" presetClass="exit" presetSubtype="0" fill="hold" grpId="1" nodeType="withEffect">
                                  <p:stCondLst>
                                    <p:cond delay="0"/>
                                  </p:stCondLst>
                                  <p:childTnLst>
                                    <p:animEffect transition="out" filter="fade">
                                      <p:cBhvr>
                                        <p:cTn id="105" dur="500"/>
                                        <p:tgtEl>
                                          <p:spTgt spid="23"/>
                                        </p:tgtEl>
                                      </p:cBhvr>
                                    </p:animEffect>
                                    <p:set>
                                      <p:cBhvr>
                                        <p:cTn id="106" dur="1" fill="hold">
                                          <p:stCondLst>
                                            <p:cond delay="499"/>
                                          </p:stCondLst>
                                        </p:cTn>
                                        <p:tgtEl>
                                          <p:spTgt spid="23"/>
                                        </p:tgtEl>
                                        <p:attrNameLst>
                                          <p:attrName>style.visibility</p:attrName>
                                        </p:attrNameLst>
                                      </p:cBhvr>
                                      <p:to>
                                        <p:strVal val="hidden"/>
                                      </p:to>
                                    </p:set>
                                  </p:childTnLst>
                                </p:cTn>
                              </p:par>
                              <p:par>
                                <p:cTn id="107" presetID="10" presetClass="entr" presetSubtype="0"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P spid="9" grpId="1" animBg="1"/>
      <p:bldP spid="10" grpId="0" animBg="1"/>
      <p:bldP spid="10" grpId="1" animBg="1"/>
      <p:bldP spid="11" grpId="0"/>
      <p:bldP spid="12" grpId="0" animBg="1"/>
      <p:bldP spid="12" grpId="1" animBg="1"/>
      <p:bldP spid="13" grpId="0"/>
      <p:bldP spid="14" grpId="0" animBg="1"/>
      <p:bldP spid="14" grpId="1" animBg="1"/>
      <p:bldP spid="15" grpId="0" animBg="1"/>
      <p:bldP spid="15" grpId="1" animBg="1"/>
      <p:bldP spid="18" grpId="0" animBg="1"/>
      <p:bldP spid="18" grpId="1" animBg="1"/>
      <p:bldP spid="16" grpId="0"/>
      <p:bldP spid="19" grpId="0" animBg="1"/>
      <p:bldP spid="19" grpId="1" animBg="1"/>
      <p:bldP spid="20" grpId="0" animBg="1"/>
      <p:bldP spid="20" grpId="1" animBg="1"/>
      <p:bldP spid="21" grpId="0"/>
      <p:bldP spid="22" grpId="0"/>
      <p:bldP spid="23" grpId="0" animBg="1"/>
      <p:bldP spid="23" grpId="1" animBg="1"/>
      <p:bldP spid="24" grpId="0"/>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046" y="-155865"/>
            <a:ext cx="4717184" cy="7201972"/>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15:4–6 (NASB95) </a:t>
            </a:r>
          </a:p>
          <a:p>
            <a:pPr>
              <a:lnSpc>
                <a:spcPct val="150000"/>
              </a:lnSpc>
            </a:pPr>
            <a:r>
              <a:rPr lang="en-US" sz="2200" b="1" baseline="30000" dirty="0">
                <a:latin typeface="Arial" pitchFamily="34" charset="0"/>
                <a:cs typeface="Arial" pitchFamily="34" charset="0"/>
              </a:rPr>
              <a:t>4</a:t>
            </a:r>
            <a:r>
              <a:rPr lang="en-US" sz="2200" b="1" dirty="0">
                <a:latin typeface="Arial" pitchFamily="34" charset="0"/>
                <a:cs typeface="Arial" pitchFamily="34" charset="0"/>
              </a:rPr>
              <a:t> “Abide in Me, and I in you. As the branch cannot bear fruit of itself unless it abides in the vine, so neither </a:t>
            </a:r>
            <a:r>
              <a:rPr lang="en-US" sz="2200" b="1" i="1" dirty="0">
                <a:latin typeface="Arial" pitchFamily="34" charset="0"/>
                <a:cs typeface="Arial" pitchFamily="34" charset="0"/>
              </a:rPr>
              <a:t>can</a:t>
            </a:r>
            <a:r>
              <a:rPr lang="en-US" sz="2200" b="1" dirty="0">
                <a:latin typeface="Arial" pitchFamily="34" charset="0"/>
                <a:cs typeface="Arial" pitchFamily="34" charset="0"/>
              </a:rPr>
              <a:t> you unless you abide in Me. </a:t>
            </a:r>
            <a:r>
              <a:rPr lang="en-US" sz="2200" b="1" baseline="30000" dirty="0">
                <a:latin typeface="Arial" pitchFamily="34" charset="0"/>
                <a:cs typeface="Arial" pitchFamily="34" charset="0"/>
              </a:rPr>
              <a:t>5</a:t>
            </a:r>
            <a:r>
              <a:rPr lang="en-US" sz="2200" b="1" dirty="0">
                <a:latin typeface="Arial" pitchFamily="34" charset="0"/>
                <a:cs typeface="Arial" pitchFamily="34" charset="0"/>
              </a:rPr>
              <a:t> “I am the vine, you are the branches; he who abides in Me and I in him, he bears much fruit, for apart from Me you can do nothing. </a:t>
            </a:r>
            <a:r>
              <a:rPr lang="en-US" sz="2200" b="1" baseline="30000" dirty="0">
                <a:latin typeface="Arial" pitchFamily="34" charset="0"/>
                <a:cs typeface="Arial" pitchFamily="34" charset="0"/>
              </a:rPr>
              <a:t>6</a:t>
            </a:r>
            <a:r>
              <a:rPr lang="en-US" sz="2200" b="1" dirty="0">
                <a:latin typeface="Arial" pitchFamily="34" charset="0"/>
                <a:cs typeface="Arial" pitchFamily="34" charset="0"/>
              </a:rPr>
              <a:t> “If anyone does not abide in Me, he is thrown away as a branch and dries up; and they gather them, and cast them into the fire and they are burned. </a:t>
            </a:r>
          </a:p>
        </p:txBody>
      </p:sp>
      <p:cxnSp>
        <p:nvCxnSpPr>
          <p:cNvPr id="5" name="Straight Connector 4"/>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583113" y="-41564"/>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i="1" dirty="0">
                <a:latin typeface="Arial" panose="020B0604020202020204" pitchFamily="34" charset="0"/>
                <a:cs typeface="Arial" panose="020B0604020202020204" pitchFamily="34" charset="0"/>
              </a:rPr>
              <a:t>Abide</a:t>
            </a:r>
            <a:r>
              <a:rPr lang="en-US" sz="2400" b="1" dirty="0">
                <a:latin typeface="Arial" panose="020B0604020202020204" pitchFamily="34" charset="0"/>
                <a:cs typeface="Arial" panose="020B0604020202020204" pitchFamily="34" charset="0"/>
              </a:rPr>
              <a:t> – 10x in the first 10 verses! Remain steadfast!</a:t>
            </a:r>
            <a:endParaRPr lang="en-US" sz="2400" b="1" i="1" dirty="0">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4583113" y="789433"/>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No branch has life in itself; totally dependent on the life of the vine!</a:t>
            </a:r>
          </a:p>
        </p:txBody>
      </p:sp>
      <p:sp>
        <p:nvSpPr>
          <p:cNvPr id="9" name="Rectangle 8"/>
          <p:cNvSpPr>
            <a:spLocks noChangeArrowheads="1"/>
          </p:cNvSpPr>
          <p:nvPr/>
        </p:nvSpPr>
        <p:spPr bwMode="auto">
          <a:xfrm>
            <a:off x="4583112" y="1989762"/>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Living branch is “in” the vine; life of the vine is “in” the branch</a:t>
            </a:r>
          </a:p>
        </p:txBody>
      </p:sp>
      <p:sp>
        <p:nvSpPr>
          <p:cNvPr id="10" name="Rectangle 9"/>
          <p:cNvSpPr>
            <a:spLocks noChangeArrowheads="1"/>
          </p:cNvSpPr>
          <p:nvPr/>
        </p:nvSpPr>
        <p:spPr bwMode="auto">
          <a:xfrm>
            <a:off x="4571999" y="318671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Three basic lessons:</a:t>
            </a:r>
          </a:p>
        </p:txBody>
      </p:sp>
      <p:sp>
        <p:nvSpPr>
          <p:cNvPr id="11" name="Rectangle 10"/>
          <p:cNvSpPr>
            <a:spLocks noChangeArrowheads="1"/>
          </p:cNvSpPr>
          <p:nvPr/>
        </p:nvSpPr>
        <p:spPr bwMode="auto">
          <a:xfrm>
            <a:off x="4932939" y="3563401"/>
            <a:ext cx="40759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 One must be in Christ for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spiritual life, v. 4</a:t>
            </a:r>
          </a:p>
        </p:txBody>
      </p:sp>
      <p:sp>
        <p:nvSpPr>
          <p:cNvPr id="12" name="Rectangle 11"/>
          <p:cNvSpPr/>
          <p:nvPr/>
        </p:nvSpPr>
        <p:spPr>
          <a:xfrm>
            <a:off x="4642138" y="4836118"/>
            <a:ext cx="4430713" cy="194635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Galatians 3:26–27 (NASB95) </a:t>
            </a:r>
          </a:p>
          <a:p>
            <a:r>
              <a:rPr lang="en-US" sz="2000" b="1" baseline="30000" dirty="0">
                <a:solidFill>
                  <a:schemeClr val="bg1"/>
                </a:solidFill>
                <a:latin typeface="Arial" panose="020B0604020202020204" pitchFamily="34" charset="0"/>
                <a:cs typeface="Arial" panose="020B0604020202020204" pitchFamily="34" charset="0"/>
              </a:rPr>
              <a:t>26</a:t>
            </a:r>
            <a:r>
              <a:rPr lang="en-US" sz="2000" b="1" dirty="0">
                <a:solidFill>
                  <a:schemeClr val="bg1"/>
                </a:solidFill>
                <a:latin typeface="Arial" panose="020B0604020202020204" pitchFamily="34" charset="0"/>
                <a:cs typeface="Arial" panose="020B0604020202020204" pitchFamily="34" charset="0"/>
              </a:rPr>
              <a:t> For you are all sons of God through faith in Christ Jesus. </a:t>
            </a:r>
            <a:r>
              <a:rPr lang="en-US" sz="2000" b="1" baseline="30000" dirty="0">
                <a:solidFill>
                  <a:schemeClr val="bg1"/>
                </a:solidFill>
                <a:latin typeface="Arial" panose="020B0604020202020204" pitchFamily="34" charset="0"/>
                <a:cs typeface="Arial" panose="020B0604020202020204" pitchFamily="34" charset="0"/>
              </a:rPr>
              <a:t>27</a:t>
            </a:r>
            <a:r>
              <a:rPr lang="en-US" sz="2000" b="1" dirty="0">
                <a:solidFill>
                  <a:schemeClr val="bg1"/>
                </a:solidFill>
                <a:latin typeface="Arial" panose="020B0604020202020204" pitchFamily="34" charset="0"/>
                <a:cs typeface="Arial" panose="020B0604020202020204" pitchFamily="34" charset="0"/>
              </a:rPr>
              <a:t> For all of you who were baptized into Christ have clothed yourselves with Christ. </a:t>
            </a:r>
          </a:p>
        </p:txBody>
      </p:sp>
      <p:sp>
        <p:nvSpPr>
          <p:cNvPr id="13" name="Rectangle 12"/>
          <p:cNvSpPr>
            <a:spLocks noChangeArrowheads="1"/>
          </p:cNvSpPr>
          <p:nvPr/>
        </p:nvSpPr>
        <p:spPr bwMode="auto">
          <a:xfrm>
            <a:off x="4932938" y="4282743"/>
            <a:ext cx="40759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 One must either bear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fruit or be cut off, v. 2</a:t>
            </a:r>
          </a:p>
        </p:txBody>
      </p:sp>
      <p:sp>
        <p:nvSpPr>
          <p:cNvPr id="14" name="Rectangle 13"/>
          <p:cNvSpPr/>
          <p:nvPr/>
        </p:nvSpPr>
        <p:spPr>
          <a:xfrm>
            <a:off x="4572000" y="1230310"/>
            <a:ext cx="4572000" cy="2043788"/>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Galatians 5:22–23 (NASB95) </a:t>
            </a:r>
          </a:p>
          <a:p>
            <a:r>
              <a:rPr lang="en-US" sz="2000" b="1" baseline="30000" dirty="0">
                <a:solidFill>
                  <a:schemeClr val="bg1"/>
                </a:solidFill>
                <a:latin typeface="Arial" panose="020B0604020202020204" pitchFamily="34" charset="0"/>
                <a:cs typeface="Arial" panose="020B0604020202020204" pitchFamily="34" charset="0"/>
              </a:rPr>
              <a:t>22</a:t>
            </a:r>
            <a:r>
              <a:rPr lang="en-US" sz="2000" b="1" dirty="0">
                <a:solidFill>
                  <a:schemeClr val="bg1"/>
                </a:solidFill>
                <a:latin typeface="Arial" panose="020B0604020202020204" pitchFamily="34" charset="0"/>
                <a:cs typeface="Arial" panose="020B0604020202020204" pitchFamily="34" charset="0"/>
              </a:rPr>
              <a:t> But the fruit of the Spirit is love, joy, peace, patience, kindness, goodness, faithfulness, </a:t>
            </a:r>
            <a:r>
              <a:rPr lang="en-US" sz="2000" b="1" baseline="30000" dirty="0">
                <a:solidFill>
                  <a:schemeClr val="bg1"/>
                </a:solidFill>
                <a:latin typeface="Arial" panose="020B0604020202020204" pitchFamily="34" charset="0"/>
                <a:cs typeface="Arial" panose="020B0604020202020204" pitchFamily="34" charset="0"/>
              </a:rPr>
              <a:t>23</a:t>
            </a:r>
            <a:r>
              <a:rPr lang="en-US" sz="2000" b="1" dirty="0">
                <a:solidFill>
                  <a:schemeClr val="bg1"/>
                </a:solidFill>
                <a:latin typeface="Arial" panose="020B0604020202020204" pitchFamily="34" charset="0"/>
                <a:cs typeface="Arial" panose="020B0604020202020204" pitchFamily="34" charset="0"/>
              </a:rPr>
              <a:t> gentleness, self-control; against such things there is no law. </a:t>
            </a:r>
          </a:p>
        </p:txBody>
      </p:sp>
      <p:sp>
        <p:nvSpPr>
          <p:cNvPr id="15" name="Rectangle 14"/>
          <p:cNvSpPr>
            <a:spLocks noChangeArrowheads="1"/>
          </p:cNvSpPr>
          <p:nvPr/>
        </p:nvSpPr>
        <p:spPr bwMode="auto">
          <a:xfrm>
            <a:off x="4932939" y="4956900"/>
            <a:ext cx="407597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 Individual disciples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(not denominational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churches) are the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branches, v. 5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(1 Cor. 1:10-13)</a:t>
            </a:r>
          </a:p>
        </p:txBody>
      </p:sp>
      <p:sp>
        <p:nvSpPr>
          <p:cNvPr id="16" name="Rectangle 15"/>
          <p:cNvSpPr/>
          <p:nvPr/>
        </p:nvSpPr>
        <p:spPr>
          <a:xfrm>
            <a:off x="4583113" y="1227127"/>
            <a:ext cx="4560886" cy="2050155"/>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Ephesians 4:4–6 (NASB95) </a:t>
            </a:r>
          </a:p>
          <a:p>
            <a:r>
              <a:rPr lang="en-US" b="1" baseline="30000" dirty="0">
                <a:solidFill>
                  <a:schemeClr val="bg1"/>
                </a:solidFill>
                <a:latin typeface="Arial" panose="020B0604020202020204" pitchFamily="34" charset="0"/>
                <a:cs typeface="Arial" panose="020B0604020202020204" pitchFamily="34" charset="0"/>
              </a:rPr>
              <a:t>4</a:t>
            </a:r>
            <a:r>
              <a:rPr lang="en-US" b="1" dirty="0">
                <a:solidFill>
                  <a:schemeClr val="bg1"/>
                </a:solidFill>
                <a:latin typeface="Arial" panose="020B0604020202020204" pitchFamily="34" charset="0"/>
                <a:cs typeface="Arial" panose="020B0604020202020204" pitchFamily="34" charset="0"/>
              </a:rPr>
              <a:t> </a:t>
            </a:r>
            <a:r>
              <a:rPr lang="en-US" b="1" i="1" dirty="0">
                <a:solidFill>
                  <a:schemeClr val="bg1"/>
                </a:solidFill>
                <a:latin typeface="Arial" panose="020B0604020202020204" pitchFamily="34" charset="0"/>
                <a:cs typeface="Arial" panose="020B0604020202020204" pitchFamily="34" charset="0"/>
              </a:rPr>
              <a:t>There is</a:t>
            </a:r>
            <a:r>
              <a:rPr lang="en-US" b="1" dirty="0">
                <a:solidFill>
                  <a:schemeClr val="bg1"/>
                </a:solidFill>
                <a:latin typeface="Arial" panose="020B0604020202020204" pitchFamily="34" charset="0"/>
                <a:cs typeface="Arial" panose="020B0604020202020204" pitchFamily="34" charset="0"/>
              </a:rPr>
              <a:t> one body and one Spirit, just as also you were called in one hope of your calling; </a:t>
            </a:r>
            <a:r>
              <a:rPr lang="en-US" b="1" baseline="30000" dirty="0">
                <a:solidFill>
                  <a:schemeClr val="bg1"/>
                </a:solidFill>
                <a:latin typeface="Arial" panose="020B0604020202020204" pitchFamily="34" charset="0"/>
                <a:cs typeface="Arial" panose="020B0604020202020204" pitchFamily="34" charset="0"/>
              </a:rPr>
              <a:t>5</a:t>
            </a:r>
            <a:r>
              <a:rPr lang="en-US" b="1" dirty="0">
                <a:solidFill>
                  <a:schemeClr val="bg1"/>
                </a:solidFill>
                <a:latin typeface="Arial" panose="020B0604020202020204" pitchFamily="34" charset="0"/>
                <a:cs typeface="Arial" panose="020B0604020202020204" pitchFamily="34" charset="0"/>
              </a:rPr>
              <a:t> one Lord, one faith, one baptism, </a:t>
            </a:r>
            <a:r>
              <a:rPr lang="en-US" b="1" baseline="30000" dirty="0">
                <a:solidFill>
                  <a:schemeClr val="bg1"/>
                </a:solidFill>
                <a:latin typeface="Arial" panose="020B0604020202020204" pitchFamily="34" charset="0"/>
                <a:cs typeface="Arial" panose="020B0604020202020204" pitchFamily="34" charset="0"/>
              </a:rPr>
              <a:t>6</a:t>
            </a:r>
            <a:r>
              <a:rPr lang="en-US" b="1" dirty="0">
                <a:solidFill>
                  <a:schemeClr val="bg1"/>
                </a:solidFill>
                <a:latin typeface="Arial" panose="020B0604020202020204" pitchFamily="34" charset="0"/>
                <a:cs typeface="Arial" panose="020B0604020202020204" pitchFamily="34" charset="0"/>
              </a:rPr>
              <a:t> one God and Father of all who is over all and through all and in all.</a:t>
            </a:r>
          </a:p>
        </p:txBody>
      </p:sp>
      <p:sp>
        <p:nvSpPr>
          <p:cNvPr id="17" name="Rectangle 16"/>
          <p:cNvSpPr/>
          <p:nvPr/>
        </p:nvSpPr>
        <p:spPr>
          <a:xfrm>
            <a:off x="4631025" y="4855064"/>
            <a:ext cx="4430713" cy="194635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14:23 (NASB95) </a:t>
            </a:r>
          </a:p>
          <a:p>
            <a:r>
              <a:rPr lang="en-US" sz="2000" b="1" baseline="30000" dirty="0">
                <a:solidFill>
                  <a:schemeClr val="bg1"/>
                </a:solidFill>
                <a:latin typeface="Arial" panose="020B0604020202020204" pitchFamily="34" charset="0"/>
                <a:cs typeface="Arial" panose="020B0604020202020204" pitchFamily="34" charset="0"/>
              </a:rPr>
              <a:t>23</a:t>
            </a:r>
            <a:r>
              <a:rPr lang="en-US" sz="2000" b="1" dirty="0">
                <a:solidFill>
                  <a:schemeClr val="bg1"/>
                </a:solidFill>
                <a:latin typeface="Arial" panose="020B0604020202020204" pitchFamily="34" charset="0"/>
                <a:cs typeface="Arial" panose="020B0604020202020204" pitchFamily="34" charset="0"/>
              </a:rPr>
              <a:t> Jesus answered and said to him, “</a:t>
            </a:r>
            <a:r>
              <a:rPr lang="en-US" sz="2000" b="1" u="sng" dirty="0">
                <a:solidFill>
                  <a:schemeClr val="bg1"/>
                </a:solidFill>
                <a:latin typeface="Arial" panose="020B0604020202020204" pitchFamily="34" charset="0"/>
                <a:cs typeface="Arial" panose="020B0604020202020204" pitchFamily="34" charset="0"/>
              </a:rPr>
              <a:t>If anyone loves Me, he will keep My word; and My Father will love him, and We will come to him and make Our abode with him</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xit" presetSubtype="0" fill="hold" grpId="1"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xit" presetSubtype="0" fill="hold" grpId="1" nodeType="with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animBg="1"/>
      <p:bldP spid="12" grpId="1" animBg="1"/>
      <p:bldP spid="13" grpId="0"/>
      <p:bldP spid="14" grpId="0" animBg="1"/>
      <p:bldP spid="14" grpId="1" animBg="1"/>
      <p:bldP spid="15" grpId="0"/>
      <p:bldP spid="16" grpId="0" animBg="1"/>
      <p:bldP spid="17" grpId="0" animBg="1"/>
      <p:bldP spid="1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572000" cy="4154984"/>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15:7–8 (NASB95) </a:t>
            </a:r>
          </a:p>
          <a:p>
            <a:pPr>
              <a:lnSpc>
                <a:spcPct val="150000"/>
              </a:lnSpc>
            </a:pPr>
            <a:r>
              <a:rPr lang="en-US" sz="2200" b="1" baseline="30000" dirty="0">
                <a:latin typeface="Arial" pitchFamily="34" charset="0"/>
                <a:cs typeface="Arial" pitchFamily="34" charset="0"/>
              </a:rPr>
              <a:t>7</a:t>
            </a:r>
            <a:r>
              <a:rPr lang="en-US" sz="2200" b="1" dirty="0">
                <a:latin typeface="Arial" pitchFamily="34" charset="0"/>
                <a:cs typeface="Arial" pitchFamily="34" charset="0"/>
              </a:rPr>
              <a:t> “If you abide in Me, and My words abide in you, ask whatever you wish, and it will be done for you. </a:t>
            </a:r>
            <a:r>
              <a:rPr lang="en-US" sz="2200" b="1" baseline="30000" dirty="0">
                <a:latin typeface="Arial" pitchFamily="34" charset="0"/>
                <a:cs typeface="Arial" pitchFamily="34" charset="0"/>
              </a:rPr>
              <a:t>8</a:t>
            </a:r>
            <a:r>
              <a:rPr lang="en-US" sz="2200" b="1" dirty="0">
                <a:latin typeface="Arial" pitchFamily="34" charset="0"/>
                <a:cs typeface="Arial" pitchFamily="34" charset="0"/>
              </a:rPr>
              <a:t> “My Father is glorified by this, that you bear much fruit, and </a:t>
            </a:r>
            <a:r>
              <a:rPr lang="en-US" sz="2200" b="1" i="1" dirty="0">
                <a:latin typeface="Arial" pitchFamily="34" charset="0"/>
                <a:cs typeface="Arial" pitchFamily="34" charset="0"/>
              </a:rPr>
              <a:t>so</a:t>
            </a:r>
            <a:r>
              <a:rPr lang="en-US" sz="2200" b="1" dirty="0">
                <a:latin typeface="Arial" pitchFamily="34" charset="0"/>
                <a:cs typeface="Arial" pitchFamily="34" charset="0"/>
              </a:rPr>
              <a:t> prove to be My disciples. </a:t>
            </a:r>
          </a:p>
        </p:txBody>
      </p:sp>
      <p:cxnSp>
        <p:nvCxnSpPr>
          <p:cNvPr id="8" name="Straight Connector 7"/>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4583113" y="0"/>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Speaking to the Apostles who are about to go out and do His will</a:t>
            </a:r>
          </a:p>
        </p:txBody>
      </p:sp>
      <p:sp>
        <p:nvSpPr>
          <p:cNvPr id="6" name="Rectangle 5"/>
          <p:cNvSpPr>
            <a:spLocks noChangeArrowheads="1"/>
          </p:cNvSpPr>
          <p:nvPr/>
        </p:nvSpPr>
        <p:spPr bwMode="auto">
          <a:xfrm>
            <a:off x="4583112" y="1200329"/>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God hears the prayers of those who ask </a:t>
            </a:r>
            <a:r>
              <a:rPr lang="en-US" sz="2400" b="1" i="1" dirty="0">
                <a:latin typeface="Arial" panose="020B0604020202020204" pitchFamily="34" charset="0"/>
                <a:cs typeface="Arial" panose="020B0604020202020204" pitchFamily="34" charset="0"/>
              </a:rPr>
              <a:t>according to His will</a:t>
            </a:r>
            <a:endParaRPr lang="en-US" sz="2400" b="1" dirty="0">
              <a:latin typeface="Arial" panose="020B0604020202020204" pitchFamily="34" charset="0"/>
              <a:cs typeface="Arial" panose="020B0604020202020204" pitchFamily="34" charset="0"/>
            </a:endParaRPr>
          </a:p>
        </p:txBody>
      </p:sp>
      <p:sp>
        <p:nvSpPr>
          <p:cNvPr id="9" name="Rectangle 8"/>
          <p:cNvSpPr/>
          <p:nvPr/>
        </p:nvSpPr>
        <p:spPr>
          <a:xfrm>
            <a:off x="1" y="4052455"/>
            <a:ext cx="9132886" cy="280554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latin typeface="Arial" panose="020B0604020202020204" pitchFamily="34" charset="0"/>
                <a:cs typeface="Arial" panose="020B0604020202020204" pitchFamily="34" charset="0"/>
              </a:rPr>
              <a:t>James 4:3 (NASB95) </a:t>
            </a:r>
          </a:p>
          <a:p>
            <a:r>
              <a:rPr lang="en-US" sz="1600" b="1" baseline="30000" dirty="0">
                <a:solidFill>
                  <a:schemeClr val="bg1"/>
                </a:solidFill>
                <a:latin typeface="Arial" panose="020B0604020202020204" pitchFamily="34" charset="0"/>
                <a:cs typeface="Arial" panose="020B0604020202020204" pitchFamily="34" charset="0"/>
              </a:rPr>
              <a:t>3</a:t>
            </a:r>
            <a:r>
              <a:rPr lang="en-US" sz="1600" b="1" dirty="0">
                <a:solidFill>
                  <a:schemeClr val="bg1"/>
                </a:solidFill>
                <a:latin typeface="Arial" panose="020B0604020202020204" pitchFamily="34" charset="0"/>
                <a:cs typeface="Arial" panose="020B0604020202020204" pitchFamily="34" charset="0"/>
              </a:rPr>
              <a:t> </a:t>
            </a:r>
            <a:r>
              <a:rPr lang="en-US" sz="1600" b="1" u="sng" dirty="0">
                <a:solidFill>
                  <a:schemeClr val="bg1"/>
                </a:solidFill>
                <a:latin typeface="Arial" panose="020B0604020202020204" pitchFamily="34" charset="0"/>
                <a:cs typeface="Arial" panose="020B0604020202020204" pitchFamily="34" charset="0"/>
              </a:rPr>
              <a:t>You ask and do not receive, because you ask with wrong motives</a:t>
            </a:r>
            <a:r>
              <a:rPr lang="en-US" sz="1600" b="1" dirty="0">
                <a:solidFill>
                  <a:schemeClr val="bg1"/>
                </a:solidFill>
                <a:latin typeface="Arial" panose="020B0604020202020204" pitchFamily="34" charset="0"/>
                <a:cs typeface="Arial" panose="020B0604020202020204" pitchFamily="34" charset="0"/>
              </a:rPr>
              <a:t>, so that you may spend </a:t>
            </a:r>
            <a:r>
              <a:rPr lang="en-US" sz="1600" b="1" i="1" dirty="0">
                <a:solidFill>
                  <a:schemeClr val="bg1"/>
                </a:solidFill>
                <a:latin typeface="Arial" panose="020B0604020202020204" pitchFamily="34" charset="0"/>
                <a:cs typeface="Arial" panose="020B0604020202020204" pitchFamily="34" charset="0"/>
              </a:rPr>
              <a:t>it</a:t>
            </a:r>
            <a:r>
              <a:rPr lang="en-US" sz="1600" b="1" dirty="0">
                <a:solidFill>
                  <a:schemeClr val="bg1"/>
                </a:solidFill>
                <a:latin typeface="Arial" panose="020B0604020202020204" pitchFamily="34" charset="0"/>
                <a:cs typeface="Arial" panose="020B0604020202020204" pitchFamily="34" charset="0"/>
              </a:rPr>
              <a:t> on your pleasures. </a:t>
            </a:r>
            <a:br>
              <a:rPr lang="en-US" sz="1600" b="1" dirty="0">
                <a:solidFill>
                  <a:schemeClr val="bg1"/>
                </a:solidFill>
                <a:latin typeface="Arial" panose="020B0604020202020204" pitchFamily="34" charset="0"/>
                <a:cs typeface="Arial" panose="020B0604020202020204" pitchFamily="34" charset="0"/>
              </a:rPr>
            </a:br>
            <a:endParaRPr lang="en-US" sz="700" b="1"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1 John 3:22 (NASB95) </a:t>
            </a:r>
          </a:p>
          <a:p>
            <a:r>
              <a:rPr lang="en-US" sz="1600" b="1" baseline="30000" dirty="0">
                <a:solidFill>
                  <a:schemeClr val="bg1"/>
                </a:solidFill>
                <a:latin typeface="Arial" panose="020B0604020202020204" pitchFamily="34" charset="0"/>
                <a:cs typeface="Arial" panose="020B0604020202020204" pitchFamily="34" charset="0"/>
              </a:rPr>
              <a:t>22</a:t>
            </a:r>
            <a:r>
              <a:rPr lang="en-US" sz="1600" b="1" dirty="0">
                <a:solidFill>
                  <a:schemeClr val="bg1"/>
                </a:solidFill>
                <a:latin typeface="Arial" panose="020B0604020202020204" pitchFamily="34" charset="0"/>
                <a:cs typeface="Arial" panose="020B0604020202020204" pitchFamily="34" charset="0"/>
              </a:rPr>
              <a:t> and whatever we ask we receive from Him, </a:t>
            </a:r>
            <a:r>
              <a:rPr lang="en-US" sz="1600" b="1" u="sng" dirty="0">
                <a:solidFill>
                  <a:schemeClr val="bg1"/>
                </a:solidFill>
                <a:latin typeface="Arial" panose="020B0604020202020204" pitchFamily="34" charset="0"/>
                <a:cs typeface="Arial" panose="020B0604020202020204" pitchFamily="34" charset="0"/>
              </a:rPr>
              <a:t>because we keep His commandments</a:t>
            </a:r>
            <a:r>
              <a:rPr lang="en-US" sz="1600" b="1" dirty="0">
                <a:solidFill>
                  <a:schemeClr val="bg1"/>
                </a:solidFill>
                <a:latin typeface="Arial" panose="020B0604020202020204" pitchFamily="34" charset="0"/>
                <a:cs typeface="Arial" panose="020B0604020202020204" pitchFamily="34" charset="0"/>
              </a:rPr>
              <a:t> and do the things that are pleasing in His sight. </a:t>
            </a:r>
            <a:br>
              <a:rPr lang="en-US" sz="1600" b="1" dirty="0">
                <a:solidFill>
                  <a:schemeClr val="bg1"/>
                </a:solidFill>
                <a:latin typeface="Arial" panose="020B0604020202020204" pitchFamily="34" charset="0"/>
                <a:cs typeface="Arial" panose="020B0604020202020204" pitchFamily="34" charset="0"/>
              </a:rPr>
            </a:br>
            <a:endParaRPr lang="en-US" sz="700" b="1"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1 John 5:14–15 (NASB95) </a:t>
            </a:r>
          </a:p>
          <a:p>
            <a:r>
              <a:rPr lang="en-US" sz="1600" b="1" baseline="30000" dirty="0">
                <a:solidFill>
                  <a:schemeClr val="bg1"/>
                </a:solidFill>
                <a:latin typeface="Arial" panose="020B0604020202020204" pitchFamily="34" charset="0"/>
                <a:cs typeface="Arial" panose="020B0604020202020204" pitchFamily="34" charset="0"/>
              </a:rPr>
              <a:t>14</a:t>
            </a:r>
            <a:r>
              <a:rPr lang="en-US" sz="1600" b="1" dirty="0">
                <a:solidFill>
                  <a:schemeClr val="bg1"/>
                </a:solidFill>
                <a:latin typeface="Arial" panose="020B0604020202020204" pitchFamily="34" charset="0"/>
                <a:cs typeface="Arial" panose="020B0604020202020204" pitchFamily="34" charset="0"/>
              </a:rPr>
              <a:t> This is the confidence which we have before Him, that, if we ask anything </a:t>
            </a:r>
            <a:r>
              <a:rPr lang="en-US" sz="1600" b="1" u="sng" dirty="0">
                <a:solidFill>
                  <a:schemeClr val="bg1"/>
                </a:solidFill>
                <a:latin typeface="Arial" panose="020B0604020202020204" pitchFamily="34" charset="0"/>
                <a:cs typeface="Arial" panose="020B0604020202020204" pitchFamily="34" charset="0"/>
              </a:rPr>
              <a:t>according to His will</a:t>
            </a:r>
            <a:r>
              <a:rPr lang="en-US" sz="1600" b="1" dirty="0">
                <a:solidFill>
                  <a:schemeClr val="bg1"/>
                </a:solidFill>
                <a:latin typeface="Arial" panose="020B0604020202020204" pitchFamily="34" charset="0"/>
                <a:cs typeface="Arial" panose="020B0604020202020204" pitchFamily="34" charset="0"/>
              </a:rPr>
              <a:t>, He hears us. </a:t>
            </a:r>
            <a:r>
              <a:rPr lang="en-US" sz="1600" b="1" baseline="30000" dirty="0">
                <a:solidFill>
                  <a:schemeClr val="bg1"/>
                </a:solidFill>
                <a:latin typeface="Arial" panose="020B0604020202020204" pitchFamily="34" charset="0"/>
                <a:cs typeface="Arial" panose="020B0604020202020204" pitchFamily="34" charset="0"/>
              </a:rPr>
              <a:t>15</a:t>
            </a:r>
            <a:r>
              <a:rPr lang="en-US" sz="1600" b="1" dirty="0">
                <a:solidFill>
                  <a:schemeClr val="bg1"/>
                </a:solidFill>
                <a:latin typeface="Arial" panose="020B0604020202020204" pitchFamily="34" charset="0"/>
                <a:cs typeface="Arial" panose="020B0604020202020204" pitchFamily="34" charset="0"/>
              </a:rPr>
              <a:t> And </a:t>
            </a:r>
            <a:r>
              <a:rPr lang="en-US" sz="1600" b="1" u="sng" dirty="0">
                <a:solidFill>
                  <a:schemeClr val="bg1"/>
                </a:solidFill>
                <a:latin typeface="Arial" panose="020B0604020202020204" pitchFamily="34" charset="0"/>
                <a:cs typeface="Arial" panose="020B0604020202020204" pitchFamily="34" charset="0"/>
              </a:rPr>
              <a:t>if we know that He hears us </a:t>
            </a:r>
            <a:r>
              <a:rPr lang="en-US" sz="1600" b="1" i="1" u="sng" dirty="0">
                <a:solidFill>
                  <a:schemeClr val="bg1"/>
                </a:solidFill>
                <a:latin typeface="Arial" panose="020B0604020202020204" pitchFamily="34" charset="0"/>
                <a:cs typeface="Arial" panose="020B0604020202020204" pitchFamily="34" charset="0"/>
              </a:rPr>
              <a:t>in</a:t>
            </a:r>
            <a:r>
              <a:rPr lang="en-US" sz="1600" b="1" u="sng" dirty="0">
                <a:solidFill>
                  <a:schemeClr val="bg1"/>
                </a:solidFill>
                <a:latin typeface="Arial" panose="020B0604020202020204" pitchFamily="34" charset="0"/>
                <a:cs typeface="Arial" panose="020B0604020202020204" pitchFamily="34" charset="0"/>
              </a:rPr>
              <a:t> whatever we ask, we know that we have the requests which we have asked from Him</a:t>
            </a:r>
            <a:r>
              <a:rPr lang="en-US" sz="1600" b="1" dirty="0">
                <a:solidFill>
                  <a:schemeClr val="bg1"/>
                </a:solidFill>
                <a:latin typeface="Arial" panose="020B0604020202020204" pitchFamily="34" charset="0"/>
                <a:cs typeface="Arial" panose="020B0604020202020204" pitchFamily="34" charset="0"/>
              </a:rPr>
              <a:t>. </a:t>
            </a:r>
          </a:p>
        </p:txBody>
      </p:sp>
      <p:sp>
        <p:nvSpPr>
          <p:cNvPr id="10" name="Rectangle 9"/>
          <p:cNvSpPr/>
          <p:nvPr/>
        </p:nvSpPr>
        <p:spPr>
          <a:xfrm>
            <a:off x="4572000" y="5039590"/>
            <a:ext cx="4560887" cy="181840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14:13–14 (NASB95) </a:t>
            </a:r>
          </a:p>
          <a:p>
            <a:r>
              <a:rPr lang="en-US" sz="2000" b="1" baseline="30000" dirty="0">
                <a:solidFill>
                  <a:schemeClr val="bg1"/>
                </a:solidFill>
                <a:latin typeface="Arial" panose="020B0604020202020204" pitchFamily="34" charset="0"/>
                <a:cs typeface="Arial" panose="020B0604020202020204" pitchFamily="34" charset="0"/>
              </a:rPr>
              <a:t>13</a:t>
            </a:r>
            <a:r>
              <a:rPr lang="en-US" sz="2000" b="1" dirty="0">
                <a:solidFill>
                  <a:schemeClr val="bg1"/>
                </a:solidFill>
                <a:latin typeface="Arial" panose="020B0604020202020204" pitchFamily="34" charset="0"/>
                <a:cs typeface="Arial" panose="020B0604020202020204" pitchFamily="34" charset="0"/>
              </a:rPr>
              <a:t> “Whatever you ask in My name, that will I do, so that the Father may be glorified in the Son. </a:t>
            </a:r>
            <a:r>
              <a:rPr lang="en-US" sz="2000" b="1" baseline="30000" dirty="0">
                <a:solidFill>
                  <a:schemeClr val="bg1"/>
                </a:solidFill>
                <a:latin typeface="Arial" panose="020B0604020202020204" pitchFamily="34" charset="0"/>
                <a:cs typeface="Arial" panose="020B0604020202020204" pitchFamily="34" charset="0"/>
              </a:rPr>
              <a:t>14</a:t>
            </a:r>
            <a:r>
              <a:rPr lang="en-US" sz="2000" b="1" dirty="0">
                <a:solidFill>
                  <a:schemeClr val="bg1"/>
                </a:solidFill>
                <a:latin typeface="Arial" panose="020B0604020202020204" pitchFamily="34" charset="0"/>
                <a:cs typeface="Arial" panose="020B0604020202020204" pitchFamily="34" charset="0"/>
              </a:rPr>
              <a:t> “If you ask Me anything in My name, I will do </a:t>
            </a:r>
            <a:r>
              <a:rPr lang="en-US" sz="2000" b="1" i="1" dirty="0">
                <a:solidFill>
                  <a:schemeClr val="bg1"/>
                </a:solidFill>
                <a:latin typeface="Arial" panose="020B0604020202020204" pitchFamily="34" charset="0"/>
                <a:cs typeface="Arial" panose="020B0604020202020204" pitchFamily="34" charset="0"/>
              </a:rPr>
              <a:t>it.</a:t>
            </a:r>
            <a:r>
              <a:rPr lang="en-US" sz="2000" b="1" dirty="0">
                <a:solidFill>
                  <a:schemeClr val="bg1"/>
                </a:solidFill>
                <a:latin typeface="Arial" panose="020B0604020202020204" pitchFamily="34" charset="0"/>
                <a:cs typeface="Arial" panose="020B0604020202020204" pitchFamily="34" charset="0"/>
              </a:rPr>
              <a:t> </a:t>
            </a:r>
          </a:p>
        </p:txBody>
      </p:sp>
      <p:sp>
        <p:nvSpPr>
          <p:cNvPr id="11" name="Rectangle 10"/>
          <p:cNvSpPr>
            <a:spLocks noChangeArrowheads="1"/>
          </p:cNvSpPr>
          <p:nvPr/>
        </p:nvSpPr>
        <p:spPr bwMode="auto">
          <a:xfrm>
            <a:off x="4572000" y="2400658"/>
            <a:ext cx="457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Condition’s of Jesus promise: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 </a:t>
            </a:r>
            <a:r>
              <a:rPr lang="en-US" sz="2400" b="1" i="1" dirty="0">
                <a:latin typeface="Arial" panose="020B0604020202020204" pitchFamily="34" charset="0"/>
                <a:cs typeface="Arial" panose="020B0604020202020204" pitchFamily="34" charset="0"/>
              </a:rPr>
              <a:t>abide in Me</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 </a:t>
            </a:r>
            <a:r>
              <a:rPr lang="en-US" sz="2400" b="1" i="1" dirty="0">
                <a:latin typeface="Arial" panose="020B0604020202020204" pitchFamily="34" charset="0"/>
                <a:cs typeface="Arial" panose="020B0604020202020204" pitchFamily="34" charset="0"/>
              </a:rPr>
              <a:t>My words abide in you</a:t>
            </a:r>
            <a:endParaRPr lang="en-US" sz="2400" b="1" dirty="0">
              <a:latin typeface="Arial" panose="020B0604020202020204" pitchFamily="34" charset="0"/>
              <a:cs typeface="Arial" panose="020B0604020202020204" pitchFamily="34" charset="0"/>
            </a:endParaRPr>
          </a:p>
        </p:txBody>
      </p:sp>
      <p:sp>
        <p:nvSpPr>
          <p:cNvPr id="12" name="Rectangle 11"/>
          <p:cNvSpPr>
            <a:spLocks noChangeArrowheads="1"/>
          </p:cNvSpPr>
          <p:nvPr/>
        </p:nvSpPr>
        <p:spPr bwMode="auto">
          <a:xfrm>
            <a:off x="4583113" y="3970318"/>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Who is a true disciple?</a:t>
            </a:r>
          </a:p>
        </p:txBody>
      </p:sp>
      <p:sp>
        <p:nvSpPr>
          <p:cNvPr id="13" name="Rectangle 12"/>
          <p:cNvSpPr>
            <a:spLocks noChangeArrowheads="1"/>
          </p:cNvSpPr>
          <p:nvPr/>
        </p:nvSpPr>
        <p:spPr bwMode="auto">
          <a:xfrm>
            <a:off x="5040312" y="3970318"/>
            <a:ext cx="4125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 The one who </a:t>
            </a:r>
            <a:r>
              <a:rPr lang="en-US" sz="2400" b="1" i="1" dirty="0">
                <a:latin typeface="Arial" panose="020B0604020202020204" pitchFamily="34" charset="0"/>
                <a:cs typeface="Arial" panose="020B0604020202020204" pitchFamily="34" charset="0"/>
              </a:rPr>
              <a:t>bear</a:t>
            </a:r>
            <a:r>
              <a:rPr lang="en-US" sz="2400" b="1" dirty="0">
                <a:latin typeface="Arial" panose="020B0604020202020204" pitchFamily="34" charset="0"/>
                <a:cs typeface="Arial" panose="020B0604020202020204" pitchFamily="34" charset="0"/>
              </a:rPr>
              <a:t>s</a:t>
            </a:r>
            <a:r>
              <a:rPr lang="en-US" sz="2400" b="1" i="1" dirty="0">
                <a:latin typeface="Arial" panose="020B0604020202020204" pitchFamily="34" charset="0"/>
                <a:cs typeface="Arial" panose="020B0604020202020204" pitchFamily="34" charset="0"/>
              </a:rPr>
              <a:t> </a:t>
            </a:r>
            <a:br>
              <a:rPr lang="en-US" sz="2400" b="1" i="1" dirty="0">
                <a:latin typeface="Arial" panose="020B0604020202020204" pitchFamily="34" charset="0"/>
                <a:cs typeface="Arial" panose="020B0604020202020204" pitchFamily="34" charset="0"/>
              </a:rPr>
            </a:br>
            <a:r>
              <a:rPr lang="en-US" sz="2400" b="1" i="1" dirty="0">
                <a:latin typeface="Arial" panose="020B0604020202020204" pitchFamily="34" charset="0"/>
                <a:cs typeface="Arial" panose="020B0604020202020204" pitchFamily="34" charset="0"/>
              </a:rPr>
              <a:t>      much fruit</a:t>
            </a:r>
            <a:endParaRPr lang="en-US" sz="2400" b="1" dirty="0">
              <a:latin typeface="Arial" panose="020B0604020202020204" pitchFamily="34" charset="0"/>
              <a:cs typeface="Arial" panose="020B0604020202020204" pitchFamily="34" charset="0"/>
            </a:endParaRPr>
          </a:p>
        </p:txBody>
      </p:sp>
      <p:sp>
        <p:nvSpPr>
          <p:cNvPr id="14" name="Rectangle 13"/>
          <p:cNvSpPr/>
          <p:nvPr/>
        </p:nvSpPr>
        <p:spPr>
          <a:xfrm>
            <a:off x="4560887" y="5170647"/>
            <a:ext cx="4560887" cy="1687354"/>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5:16 (NASB95) </a:t>
            </a:r>
          </a:p>
          <a:p>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“Let your light shine before men in such a way that they may see your good works, and glorify your Father who is in heaven. </a:t>
            </a:r>
          </a:p>
        </p:txBody>
      </p:sp>
      <p:sp>
        <p:nvSpPr>
          <p:cNvPr id="15" name="Rectangle 14"/>
          <p:cNvSpPr>
            <a:spLocks noChangeArrowheads="1"/>
          </p:cNvSpPr>
          <p:nvPr/>
        </p:nvSpPr>
        <p:spPr bwMode="auto">
          <a:xfrm>
            <a:off x="5040312" y="4701539"/>
            <a:ext cx="4125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 How much fruit depends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on the individual, Mt 25</a:t>
            </a:r>
          </a:p>
        </p:txBody>
      </p:sp>
      <p:sp>
        <p:nvSpPr>
          <p:cNvPr id="16" name="Rectangle 15"/>
          <p:cNvSpPr>
            <a:spLocks noChangeArrowheads="1"/>
          </p:cNvSpPr>
          <p:nvPr/>
        </p:nvSpPr>
        <p:spPr bwMode="auto">
          <a:xfrm>
            <a:off x="4560887" y="5901868"/>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The Son glorifies the Father through our fruitfulness!</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xit" presetSubtype="0" fill="hold" grpId="1"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xit" presetSubtype="0" fill="hold" grpId="1" nodeType="with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xit" presetSubtype="0" fill="hold" grpId="1" nodeType="withEffect">
                                  <p:stCondLst>
                                    <p:cond delay="0"/>
                                  </p:stCondLst>
                                  <p:childTnLst>
                                    <p:animEffect transition="out" filter="fad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9" grpId="1" animBg="1"/>
      <p:bldP spid="10" grpId="0" animBg="1"/>
      <p:bldP spid="10" grpId="1" animBg="1"/>
      <p:bldP spid="11" grpId="0"/>
      <p:bldP spid="12" grpId="0"/>
      <p:bldP spid="13" grpId="0"/>
      <p:bldP spid="14" grpId="0" animBg="1"/>
      <p:bldP spid="14" grpId="1" animBg="1"/>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572000" cy="4154984"/>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15:9–10 (NASB95) </a:t>
            </a:r>
          </a:p>
          <a:p>
            <a:pPr>
              <a:lnSpc>
                <a:spcPct val="150000"/>
              </a:lnSpc>
            </a:pPr>
            <a:r>
              <a:rPr lang="en-US" sz="2200" b="1" baseline="30000" dirty="0">
                <a:latin typeface="Arial" pitchFamily="34" charset="0"/>
                <a:cs typeface="Arial" pitchFamily="34" charset="0"/>
              </a:rPr>
              <a:t>9</a:t>
            </a:r>
            <a:r>
              <a:rPr lang="en-US" sz="2200" b="1" dirty="0">
                <a:latin typeface="Arial" pitchFamily="34" charset="0"/>
                <a:cs typeface="Arial" pitchFamily="34" charset="0"/>
              </a:rPr>
              <a:t> “Just as the Father has loved Me, I have also loved you; abide in My love. </a:t>
            </a:r>
            <a:r>
              <a:rPr lang="en-US" sz="2200" b="1" baseline="30000" dirty="0">
                <a:latin typeface="Arial" pitchFamily="34" charset="0"/>
                <a:cs typeface="Arial" pitchFamily="34" charset="0"/>
              </a:rPr>
              <a:t>10</a:t>
            </a:r>
            <a:r>
              <a:rPr lang="en-US" sz="2200" b="1" dirty="0">
                <a:latin typeface="Arial" pitchFamily="34" charset="0"/>
                <a:cs typeface="Arial" pitchFamily="34" charset="0"/>
              </a:rPr>
              <a:t> “If you keep My commandments, you will abide in My love; just as I have kept My Father’s commandments and abide in His love. </a:t>
            </a:r>
          </a:p>
        </p:txBody>
      </p:sp>
      <p:cxnSp>
        <p:nvCxnSpPr>
          <p:cNvPr id="5" name="Straight Connector 4"/>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583113" y="0"/>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Just as the branches abide in the vine, we abide in Jesus’ love</a:t>
            </a:r>
          </a:p>
        </p:txBody>
      </p:sp>
      <p:sp>
        <p:nvSpPr>
          <p:cNvPr id="8" name="Rectangle 7"/>
          <p:cNvSpPr>
            <a:spLocks noChangeArrowheads="1"/>
          </p:cNvSpPr>
          <p:nvPr/>
        </p:nvSpPr>
        <p:spPr bwMode="auto">
          <a:xfrm>
            <a:off x="4572000" y="1906914"/>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How did Jesus keep his Father’s commandments?</a:t>
            </a:r>
          </a:p>
        </p:txBody>
      </p:sp>
      <p:sp>
        <p:nvSpPr>
          <p:cNvPr id="9" name="Rectangle 8"/>
          <p:cNvSpPr/>
          <p:nvPr/>
        </p:nvSpPr>
        <p:spPr>
          <a:xfrm>
            <a:off x="4631025" y="4855064"/>
            <a:ext cx="4430713" cy="194635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8:29 (NASB95) </a:t>
            </a:r>
          </a:p>
          <a:p>
            <a:r>
              <a:rPr lang="en-US" sz="2000" b="1" baseline="30000" dirty="0">
                <a:solidFill>
                  <a:schemeClr val="bg1"/>
                </a:solidFill>
                <a:latin typeface="Arial" panose="020B0604020202020204" pitchFamily="34" charset="0"/>
                <a:cs typeface="Arial" panose="020B0604020202020204" pitchFamily="34" charset="0"/>
              </a:rPr>
              <a:t>29</a:t>
            </a:r>
            <a:r>
              <a:rPr lang="en-US" sz="2000" b="1" dirty="0">
                <a:solidFill>
                  <a:schemeClr val="bg1"/>
                </a:solidFill>
                <a:latin typeface="Arial" panose="020B0604020202020204" pitchFamily="34" charset="0"/>
                <a:cs typeface="Arial" panose="020B0604020202020204" pitchFamily="34" charset="0"/>
              </a:rPr>
              <a:t> “And He who sent Me is with Me; He has not left Me alone, for </a:t>
            </a:r>
            <a:r>
              <a:rPr lang="en-US" sz="2000" b="1" u="sng" dirty="0">
                <a:solidFill>
                  <a:schemeClr val="bg1"/>
                </a:solidFill>
                <a:latin typeface="Arial" panose="020B0604020202020204" pitchFamily="34" charset="0"/>
                <a:cs typeface="Arial" panose="020B0604020202020204" pitchFamily="34" charset="0"/>
              </a:rPr>
              <a:t>I always do the things that are pleasing to Him</a:t>
            </a:r>
            <a:r>
              <a:rPr lang="en-US" sz="2000" b="1" dirty="0">
                <a:solidFill>
                  <a:schemeClr val="bg1"/>
                </a:solidFill>
                <a:latin typeface="Arial" panose="020B0604020202020204" pitchFamily="34" charset="0"/>
                <a:cs typeface="Arial" panose="020B0604020202020204" pitchFamily="34" charset="0"/>
              </a:rPr>
              <a:t>.” </a:t>
            </a:r>
          </a:p>
        </p:txBody>
      </p:sp>
      <p:sp>
        <p:nvSpPr>
          <p:cNvPr id="10" name="Rectangle 9"/>
          <p:cNvSpPr>
            <a:spLocks noChangeArrowheads="1"/>
          </p:cNvSpPr>
          <p:nvPr/>
        </p:nvSpPr>
        <p:spPr bwMode="auto">
          <a:xfrm>
            <a:off x="4935825" y="2322412"/>
            <a:ext cx="4125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 Total obedience</a:t>
            </a:r>
          </a:p>
        </p:txBody>
      </p:sp>
      <p:sp>
        <p:nvSpPr>
          <p:cNvPr id="11" name="Rectangle 10"/>
          <p:cNvSpPr>
            <a:spLocks noChangeArrowheads="1"/>
          </p:cNvSpPr>
          <p:nvPr/>
        </p:nvSpPr>
        <p:spPr bwMode="auto">
          <a:xfrm>
            <a:off x="4935825" y="2728204"/>
            <a:ext cx="41259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 We must remain in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Jesus’ love by exactly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the same means!</a:t>
            </a:r>
          </a:p>
        </p:txBody>
      </p:sp>
      <p:sp>
        <p:nvSpPr>
          <p:cNvPr id="12" name="Rectangle 11"/>
          <p:cNvSpPr>
            <a:spLocks noChangeArrowheads="1"/>
          </p:cNvSpPr>
          <p:nvPr/>
        </p:nvSpPr>
        <p:spPr bwMode="auto">
          <a:xfrm>
            <a:off x="4571999" y="1145167"/>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How do we </a:t>
            </a:r>
            <a:r>
              <a:rPr lang="en-US" sz="2400" b="1" i="1" dirty="0">
                <a:latin typeface="Arial" panose="020B0604020202020204" pitchFamily="34" charset="0"/>
                <a:cs typeface="Arial" panose="020B0604020202020204" pitchFamily="34" charset="0"/>
              </a:rPr>
              <a:t>abide in My love?</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572000" cy="2631490"/>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15:11 (NASB95) </a:t>
            </a:r>
          </a:p>
          <a:p>
            <a:pPr>
              <a:lnSpc>
                <a:spcPct val="150000"/>
              </a:lnSpc>
            </a:pPr>
            <a:r>
              <a:rPr lang="en-US" sz="2200" b="1" baseline="30000" dirty="0">
                <a:latin typeface="Arial" pitchFamily="34" charset="0"/>
                <a:cs typeface="Arial" pitchFamily="34" charset="0"/>
              </a:rPr>
              <a:t>11</a:t>
            </a:r>
            <a:r>
              <a:rPr lang="en-US" sz="2200" b="1" dirty="0">
                <a:latin typeface="Arial" pitchFamily="34" charset="0"/>
                <a:cs typeface="Arial" pitchFamily="34" charset="0"/>
              </a:rPr>
              <a:t> “These things I have spoken to you so that My joy may be in you, and </a:t>
            </a:r>
            <a:r>
              <a:rPr lang="en-US" sz="2200" b="1" i="1" dirty="0">
                <a:latin typeface="Arial" pitchFamily="34" charset="0"/>
                <a:cs typeface="Arial" pitchFamily="34" charset="0"/>
              </a:rPr>
              <a:t>that</a:t>
            </a:r>
            <a:r>
              <a:rPr lang="en-US" sz="2200" b="1" dirty="0">
                <a:latin typeface="Arial" pitchFamily="34" charset="0"/>
                <a:cs typeface="Arial" pitchFamily="34" charset="0"/>
              </a:rPr>
              <a:t> your joy may be made full. </a:t>
            </a:r>
          </a:p>
        </p:txBody>
      </p:sp>
      <p:cxnSp>
        <p:nvCxnSpPr>
          <p:cNvPr id="5" name="Straight Connector 4"/>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583113" y="0"/>
            <a:ext cx="457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Again, note the connection; we (the branches) abide in Him (the vine) … His word abides in us and we in turn abide in His love</a:t>
            </a:r>
          </a:p>
        </p:txBody>
      </p:sp>
      <p:sp>
        <p:nvSpPr>
          <p:cNvPr id="8" name="Rectangle 7"/>
          <p:cNvSpPr>
            <a:spLocks noChangeArrowheads="1"/>
          </p:cNvSpPr>
          <p:nvPr/>
        </p:nvSpPr>
        <p:spPr bwMode="auto">
          <a:xfrm>
            <a:off x="4572000" y="1938992"/>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His joy abides in us!</a:t>
            </a:r>
          </a:p>
        </p:txBody>
      </p:sp>
      <p:sp>
        <p:nvSpPr>
          <p:cNvPr id="9" name="Rectangle 8"/>
          <p:cNvSpPr>
            <a:spLocks noChangeArrowheads="1"/>
          </p:cNvSpPr>
          <p:nvPr/>
        </p:nvSpPr>
        <p:spPr bwMode="auto">
          <a:xfrm>
            <a:off x="4583113" y="2400657"/>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The ONLY way to complete joy is in Christ!</a:t>
            </a:r>
          </a:p>
        </p:txBody>
      </p:sp>
      <p:sp>
        <p:nvSpPr>
          <p:cNvPr id="10" name="Rectangle 9"/>
          <p:cNvSpPr/>
          <p:nvPr/>
        </p:nvSpPr>
        <p:spPr>
          <a:xfrm>
            <a:off x="70643" y="4719982"/>
            <a:ext cx="4430713" cy="194635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14:27 (NASB95) </a:t>
            </a:r>
          </a:p>
          <a:p>
            <a:r>
              <a:rPr lang="en-US" sz="2000" b="1" baseline="30000" dirty="0">
                <a:solidFill>
                  <a:schemeClr val="bg1"/>
                </a:solidFill>
                <a:latin typeface="Arial" panose="020B0604020202020204" pitchFamily="34" charset="0"/>
                <a:cs typeface="Arial" panose="020B0604020202020204" pitchFamily="34" charset="0"/>
              </a:rPr>
              <a:t>27</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Peace</a:t>
            </a:r>
            <a:r>
              <a:rPr lang="en-US" sz="2000" b="1" dirty="0">
                <a:solidFill>
                  <a:schemeClr val="bg1"/>
                </a:solidFill>
                <a:latin typeface="Arial" panose="020B0604020202020204" pitchFamily="34" charset="0"/>
                <a:cs typeface="Arial" panose="020B0604020202020204" pitchFamily="34" charset="0"/>
              </a:rPr>
              <a:t> I leave with you; My </a:t>
            </a:r>
            <a:r>
              <a:rPr lang="en-US" sz="2000" b="1" u="sng" dirty="0">
                <a:solidFill>
                  <a:schemeClr val="bg1"/>
                </a:solidFill>
                <a:latin typeface="Arial" panose="020B0604020202020204" pitchFamily="34" charset="0"/>
                <a:cs typeface="Arial" panose="020B0604020202020204" pitchFamily="34" charset="0"/>
              </a:rPr>
              <a:t>peace</a:t>
            </a:r>
            <a:r>
              <a:rPr lang="en-US" sz="2000" b="1" dirty="0">
                <a:solidFill>
                  <a:schemeClr val="bg1"/>
                </a:solidFill>
                <a:latin typeface="Arial" panose="020B0604020202020204" pitchFamily="34" charset="0"/>
                <a:cs typeface="Arial" panose="020B0604020202020204" pitchFamily="34" charset="0"/>
              </a:rPr>
              <a:t> I give to you; not as the world gives do I give to you. Do not let your heart be troubled, nor let it be fearful. </a:t>
            </a:r>
          </a:p>
        </p:txBody>
      </p:sp>
      <p:sp>
        <p:nvSpPr>
          <p:cNvPr id="11" name="Rectangle 10"/>
          <p:cNvSpPr/>
          <p:nvPr/>
        </p:nvSpPr>
        <p:spPr>
          <a:xfrm>
            <a:off x="4653756" y="3486716"/>
            <a:ext cx="4430713" cy="319000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20:30–31 (NASB95) </a:t>
            </a:r>
          </a:p>
          <a:p>
            <a:r>
              <a:rPr lang="en-US" sz="2000" b="1" baseline="30000" dirty="0">
                <a:solidFill>
                  <a:schemeClr val="bg1"/>
                </a:solidFill>
                <a:latin typeface="Arial" panose="020B0604020202020204" pitchFamily="34" charset="0"/>
                <a:cs typeface="Arial" panose="020B0604020202020204" pitchFamily="34" charset="0"/>
              </a:rPr>
              <a:t>30</a:t>
            </a:r>
            <a:r>
              <a:rPr lang="en-US" sz="2000" b="1" dirty="0">
                <a:solidFill>
                  <a:schemeClr val="bg1"/>
                </a:solidFill>
                <a:latin typeface="Arial" panose="020B0604020202020204" pitchFamily="34" charset="0"/>
                <a:cs typeface="Arial" panose="020B0604020202020204" pitchFamily="34" charset="0"/>
              </a:rPr>
              <a:t> Therefore many other signs Jesus also performed in the presence of the disciples, which are not written in this book; </a:t>
            </a:r>
            <a:r>
              <a:rPr lang="en-US" sz="2000" b="1" baseline="30000" dirty="0">
                <a:solidFill>
                  <a:schemeClr val="bg1"/>
                </a:solidFill>
                <a:latin typeface="Arial" panose="020B0604020202020204" pitchFamily="34" charset="0"/>
                <a:cs typeface="Arial" panose="020B0604020202020204" pitchFamily="34" charset="0"/>
              </a:rPr>
              <a:t>31</a:t>
            </a:r>
            <a:r>
              <a:rPr lang="en-US" sz="2000" b="1" dirty="0">
                <a:solidFill>
                  <a:schemeClr val="bg1"/>
                </a:solidFill>
                <a:latin typeface="Arial" panose="020B0604020202020204" pitchFamily="34" charset="0"/>
                <a:cs typeface="Arial" panose="020B0604020202020204" pitchFamily="34" charset="0"/>
              </a:rPr>
              <a:t> but </a:t>
            </a:r>
            <a:r>
              <a:rPr lang="en-US" sz="2000" b="1" u="sng" dirty="0">
                <a:solidFill>
                  <a:schemeClr val="bg1"/>
                </a:solidFill>
                <a:latin typeface="Arial" panose="020B0604020202020204" pitchFamily="34" charset="0"/>
                <a:cs typeface="Arial" panose="020B0604020202020204" pitchFamily="34" charset="0"/>
              </a:rPr>
              <a:t>these have been written so that you may believe that Jesus is the Christ, the Son of God; and that believing you may have life in His name</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572000" cy="3647152"/>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15:12–13 (NASB95) </a:t>
            </a:r>
          </a:p>
          <a:p>
            <a:pPr>
              <a:lnSpc>
                <a:spcPct val="150000"/>
              </a:lnSpc>
            </a:pPr>
            <a:r>
              <a:rPr lang="en-US" sz="2200" b="1" baseline="30000" dirty="0">
                <a:latin typeface="Arial" pitchFamily="34" charset="0"/>
                <a:cs typeface="Arial" pitchFamily="34" charset="0"/>
              </a:rPr>
              <a:t>12</a:t>
            </a:r>
            <a:r>
              <a:rPr lang="en-US" sz="2200" b="1" dirty="0">
                <a:latin typeface="Arial" pitchFamily="34" charset="0"/>
                <a:cs typeface="Arial" pitchFamily="34" charset="0"/>
              </a:rPr>
              <a:t> “This is My commandment, that you love one another, just as I have loved you. </a:t>
            </a:r>
            <a:r>
              <a:rPr lang="en-US" sz="2200" b="1" baseline="30000" dirty="0">
                <a:latin typeface="Arial" pitchFamily="34" charset="0"/>
                <a:cs typeface="Arial" pitchFamily="34" charset="0"/>
              </a:rPr>
              <a:t>13</a:t>
            </a:r>
            <a:r>
              <a:rPr lang="en-US" sz="2200" b="1" dirty="0">
                <a:latin typeface="Arial" pitchFamily="34" charset="0"/>
                <a:cs typeface="Arial" pitchFamily="34" charset="0"/>
              </a:rPr>
              <a:t> “Greater love has no one than this, that one lay down his life for his friends. </a:t>
            </a:r>
          </a:p>
        </p:txBody>
      </p:sp>
      <p:cxnSp>
        <p:nvCxnSpPr>
          <p:cNvPr id="5" name="Straight Connector 4"/>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572000" y="17327"/>
            <a:ext cx="45831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The disciples relationship with one another – 15:12-17</a:t>
            </a:r>
          </a:p>
        </p:txBody>
      </p:sp>
      <p:sp>
        <p:nvSpPr>
          <p:cNvPr id="8" name="Rectangle 7"/>
          <p:cNvSpPr>
            <a:spLocks noChangeArrowheads="1"/>
          </p:cNvSpPr>
          <p:nvPr/>
        </p:nvSpPr>
        <p:spPr bwMode="auto">
          <a:xfrm>
            <a:off x="4572000" y="848324"/>
            <a:ext cx="4583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The “new” commandment</a:t>
            </a:r>
          </a:p>
        </p:txBody>
      </p:sp>
      <p:sp>
        <p:nvSpPr>
          <p:cNvPr id="9" name="Rectangle 8"/>
          <p:cNvSpPr/>
          <p:nvPr/>
        </p:nvSpPr>
        <p:spPr>
          <a:xfrm>
            <a:off x="70644" y="4279400"/>
            <a:ext cx="4430713" cy="194635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13:34 (NASB95) </a:t>
            </a:r>
          </a:p>
          <a:p>
            <a:r>
              <a:rPr lang="en-US" sz="2000" b="1" baseline="30000" dirty="0">
                <a:solidFill>
                  <a:schemeClr val="bg1"/>
                </a:solidFill>
                <a:latin typeface="Arial" panose="020B0604020202020204" pitchFamily="34" charset="0"/>
                <a:cs typeface="Arial" panose="020B0604020202020204" pitchFamily="34" charset="0"/>
              </a:rPr>
              <a:t>34</a:t>
            </a:r>
            <a:r>
              <a:rPr lang="en-US" sz="2000" b="1" dirty="0">
                <a:solidFill>
                  <a:schemeClr val="bg1"/>
                </a:solidFill>
                <a:latin typeface="Arial" panose="020B0604020202020204" pitchFamily="34" charset="0"/>
                <a:cs typeface="Arial" panose="020B0604020202020204" pitchFamily="34" charset="0"/>
              </a:rPr>
              <a:t> “A new commandment I give to you, that you </a:t>
            </a:r>
            <a:r>
              <a:rPr lang="en-US" sz="2000" b="1" u="sng" dirty="0">
                <a:solidFill>
                  <a:schemeClr val="bg1"/>
                </a:solidFill>
                <a:latin typeface="Arial" panose="020B0604020202020204" pitchFamily="34" charset="0"/>
                <a:cs typeface="Arial" panose="020B0604020202020204" pitchFamily="34" charset="0"/>
              </a:rPr>
              <a:t>love one another, even as I have loved you, that you also love one another</a:t>
            </a:r>
            <a:r>
              <a:rPr lang="en-US" sz="2000" b="1" dirty="0">
                <a:solidFill>
                  <a:schemeClr val="bg1"/>
                </a:solidFill>
                <a:latin typeface="Arial" panose="020B0604020202020204" pitchFamily="34" charset="0"/>
                <a:cs typeface="Arial" panose="020B0604020202020204" pitchFamily="34" charset="0"/>
              </a:rPr>
              <a:t>. </a:t>
            </a:r>
          </a:p>
        </p:txBody>
      </p:sp>
      <p:sp>
        <p:nvSpPr>
          <p:cNvPr id="10" name="Rectangle 9"/>
          <p:cNvSpPr>
            <a:spLocks noChangeArrowheads="1"/>
          </p:cNvSpPr>
          <p:nvPr/>
        </p:nvSpPr>
        <p:spPr bwMode="auto">
          <a:xfrm>
            <a:off x="4572000" y="1309989"/>
            <a:ext cx="45831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How much did Christ love us?</a:t>
            </a:r>
          </a:p>
        </p:txBody>
      </p:sp>
      <p:sp>
        <p:nvSpPr>
          <p:cNvPr id="11" name="Rectangle 10"/>
          <p:cNvSpPr/>
          <p:nvPr/>
        </p:nvSpPr>
        <p:spPr>
          <a:xfrm>
            <a:off x="4648199" y="2836874"/>
            <a:ext cx="4430713" cy="3849754"/>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Romans 5:8 (NASB95) </a:t>
            </a:r>
          </a:p>
          <a:p>
            <a:r>
              <a:rPr lang="en-US" sz="2000" b="1" baseline="30000" dirty="0">
                <a:solidFill>
                  <a:schemeClr val="bg1"/>
                </a:solidFill>
                <a:latin typeface="Arial" panose="020B0604020202020204" pitchFamily="34" charset="0"/>
                <a:cs typeface="Arial" panose="020B0604020202020204" pitchFamily="34" charset="0"/>
              </a:rPr>
              <a:t>8</a:t>
            </a:r>
            <a:r>
              <a:rPr lang="en-US" sz="2000" b="1" dirty="0">
                <a:solidFill>
                  <a:schemeClr val="bg1"/>
                </a:solidFill>
                <a:latin typeface="Arial" panose="020B0604020202020204" pitchFamily="34" charset="0"/>
                <a:cs typeface="Arial" panose="020B0604020202020204" pitchFamily="34" charset="0"/>
              </a:rPr>
              <a:t> But God demonstrates His own love toward us, in that </a:t>
            </a:r>
            <a:r>
              <a:rPr lang="en-US" sz="2000" b="1" u="sng" dirty="0">
                <a:solidFill>
                  <a:schemeClr val="bg1"/>
                </a:solidFill>
                <a:latin typeface="Arial" panose="020B0604020202020204" pitchFamily="34" charset="0"/>
                <a:cs typeface="Arial" panose="020B0604020202020204" pitchFamily="34" charset="0"/>
              </a:rPr>
              <a:t>while we were yet sinners, Christ died for us</a:t>
            </a:r>
            <a:r>
              <a:rPr lang="en-US" sz="2000" b="1" dirty="0">
                <a:solidFill>
                  <a:schemeClr val="bg1"/>
                </a:solidFill>
                <a:latin typeface="Arial" panose="020B0604020202020204" pitchFamily="34" charset="0"/>
                <a:cs typeface="Arial" panose="020B0604020202020204" pitchFamily="34" charset="0"/>
              </a:rPr>
              <a:t>. </a:t>
            </a:r>
            <a:br>
              <a:rPr lang="en-US" sz="2000" b="1" dirty="0">
                <a:solidFill>
                  <a:schemeClr val="bg1"/>
                </a:solidFill>
                <a:latin typeface="Arial" panose="020B0604020202020204" pitchFamily="34" charset="0"/>
                <a:cs typeface="Arial" panose="020B0604020202020204" pitchFamily="34" charset="0"/>
              </a:rPr>
            </a:b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Romans 5:10 (NASB95) </a:t>
            </a:r>
          </a:p>
          <a:p>
            <a:r>
              <a:rPr lang="en-US" sz="2000" b="1" baseline="30000" dirty="0">
                <a:solidFill>
                  <a:schemeClr val="bg1"/>
                </a:solidFill>
                <a:latin typeface="Arial" panose="020B0604020202020204" pitchFamily="34" charset="0"/>
                <a:cs typeface="Arial" panose="020B0604020202020204" pitchFamily="34" charset="0"/>
              </a:rPr>
              <a:t>10</a:t>
            </a:r>
            <a:r>
              <a:rPr lang="en-US" sz="2000" b="1" dirty="0">
                <a:solidFill>
                  <a:schemeClr val="bg1"/>
                </a:solidFill>
                <a:latin typeface="Arial" panose="020B0604020202020204" pitchFamily="34" charset="0"/>
                <a:cs typeface="Arial" panose="020B0604020202020204" pitchFamily="34" charset="0"/>
              </a:rPr>
              <a:t> For if </a:t>
            </a:r>
            <a:r>
              <a:rPr lang="en-US" sz="2000" b="1" u="sng" dirty="0">
                <a:solidFill>
                  <a:schemeClr val="bg1"/>
                </a:solidFill>
                <a:latin typeface="Arial" panose="020B0604020202020204" pitchFamily="34" charset="0"/>
                <a:cs typeface="Arial" panose="020B0604020202020204" pitchFamily="34" charset="0"/>
              </a:rPr>
              <a:t>while we were enemies</a:t>
            </a:r>
            <a:r>
              <a:rPr lang="en-US" sz="2000" b="1" dirty="0">
                <a:solidFill>
                  <a:schemeClr val="bg1"/>
                </a:solidFill>
                <a:latin typeface="Arial" panose="020B0604020202020204" pitchFamily="34" charset="0"/>
                <a:cs typeface="Arial" panose="020B0604020202020204" pitchFamily="34" charset="0"/>
              </a:rPr>
              <a:t> we were reconciled to God through the death of His Son, much more, </a:t>
            </a:r>
            <a:r>
              <a:rPr lang="en-US" sz="2000" b="1" u="sng" dirty="0">
                <a:solidFill>
                  <a:schemeClr val="bg1"/>
                </a:solidFill>
                <a:latin typeface="Arial" panose="020B0604020202020204" pitchFamily="34" charset="0"/>
                <a:cs typeface="Arial" panose="020B0604020202020204" pitchFamily="34" charset="0"/>
              </a:rPr>
              <a:t>having been reconciled, we shall be saved by His life</a:t>
            </a:r>
            <a:r>
              <a:rPr lang="en-US" sz="2000" b="1" dirty="0">
                <a:solidFill>
                  <a:schemeClr val="bg1"/>
                </a:solidFill>
                <a:latin typeface="Arial" panose="020B0604020202020204" pitchFamily="34" charset="0"/>
                <a:cs typeface="Arial" panose="020B0604020202020204" pitchFamily="34" charset="0"/>
              </a:rPr>
              <a:t>. </a:t>
            </a:r>
          </a:p>
        </p:txBody>
      </p:sp>
      <p:sp>
        <p:nvSpPr>
          <p:cNvPr id="12" name="Rectangle 11"/>
          <p:cNvSpPr>
            <a:spLocks noChangeArrowheads="1"/>
          </p:cNvSpPr>
          <p:nvPr/>
        </p:nvSpPr>
        <p:spPr bwMode="auto">
          <a:xfrm>
            <a:off x="4952999" y="1679321"/>
            <a:ext cx="4125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 Christ died for us while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we were his ENEMY!</a:t>
            </a:r>
          </a:p>
        </p:txBody>
      </p:sp>
      <p:sp>
        <p:nvSpPr>
          <p:cNvPr id="13" name="Rectangle 12"/>
          <p:cNvSpPr>
            <a:spLocks noChangeArrowheads="1"/>
          </p:cNvSpPr>
          <p:nvPr/>
        </p:nvSpPr>
        <p:spPr bwMode="auto">
          <a:xfrm>
            <a:off x="4578925" y="2833869"/>
            <a:ext cx="45831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How do we show that love to each other?</a:t>
            </a:r>
          </a:p>
        </p:txBody>
      </p:sp>
      <p:sp>
        <p:nvSpPr>
          <p:cNvPr id="14" name="Rectangle 13"/>
          <p:cNvSpPr>
            <a:spLocks noChangeArrowheads="1"/>
          </p:cNvSpPr>
          <p:nvPr/>
        </p:nvSpPr>
        <p:spPr bwMode="auto">
          <a:xfrm>
            <a:off x="4959924" y="3203201"/>
            <a:ext cx="42533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 In self-sacrifice, sacrifice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up to the point of death!</a:t>
            </a:r>
          </a:p>
        </p:txBody>
      </p:sp>
      <p:sp>
        <p:nvSpPr>
          <p:cNvPr id="15" name="Rectangle 14"/>
          <p:cNvSpPr/>
          <p:nvPr/>
        </p:nvSpPr>
        <p:spPr>
          <a:xfrm>
            <a:off x="10391" y="3506836"/>
            <a:ext cx="4578925" cy="334077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1 John 3:16–18 (NASB95) </a:t>
            </a:r>
          </a:p>
          <a:p>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We know love by this, that </a:t>
            </a:r>
            <a:r>
              <a:rPr lang="en-US" sz="2000" b="1" u="sng" dirty="0">
                <a:solidFill>
                  <a:schemeClr val="bg1"/>
                </a:solidFill>
                <a:latin typeface="Arial" panose="020B0604020202020204" pitchFamily="34" charset="0"/>
                <a:cs typeface="Arial" panose="020B0604020202020204" pitchFamily="34" charset="0"/>
              </a:rPr>
              <a:t>He laid down His life for us; and we ought to lay down our lives for the brethren</a:t>
            </a:r>
            <a:r>
              <a:rPr lang="en-US" sz="2000" b="1" dirty="0">
                <a:solidFill>
                  <a:schemeClr val="bg1"/>
                </a:solidFill>
                <a:latin typeface="Arial" panose="020B0604020202020204" pitchFamily="34" charset="0"/>
                <a:cs typeface="Arial" panose="020B0604020202020204" pitchFamily="34" charset="0"/>
              </a:rPr>
              <a:t>. </a:t>
            </a:r>
            <a:r>
              <a:rPr lang="en-US" sz="2000" b="1" baseline="30000" dirty="0">
                <a:solidFill>
                  <a:schemeClr val="bg1"/>
                </a:solidFill>
                <a:latin typeface="Arial" panose="020B0604020202020204" pitchFamily="34" charset="0"/>
                <a:cs typeface="Arial" panose="020B0604020202020204" pitchFamily="34" charset="0"/>
              </a:rPr>
              <a:t>17</a:t>
            </a:r>
            <a:r>
              <a:rPr lang="en-US" sz="2000" b="1" dirty="0">
                <a:solidFill>
                  <a:schemeClr val="bg1"/>
                </a:solidFill>
                <a:latin typeface="Arial" panose="020B0604020202020204" pitchFamily="34" charset="0"/>
                <a:cs typeface="Arial" panose="020B0604020202020204" pitchFamily="34" charset="0"/>
              </a:rPr>
              <a:t> But whoever has the world’s goods, and sees his brother in need and closes his heart against him, how does the love of God abide in him? </a:t>
            </a:r>
            <a:r>
              <a:rPr lang="en-US" sz="2000" b="1" baseline="30000" dirty="0">
                <a:solidFill>
                  <a:schemeClr val="bg1"/>
                </a:solidFill>
                <a:latin typeface="Arial" panose="020B0604020202020204" pitchFamily="34" charset="0"/>
                <a:cs typeface="Arial" panose="020B0604020202020204" pitchFamily="34" charset="0"/>
              </a:rPr>
              <a:t>18</a:t>
            </a:r>
            <a:r>
              <a:rPr lang="en-US" sz="2000" b="1" dirty="0">
                <a:solidFill>
                  <a:schemeClr val="bg1"/>
                </a:solidFill>
                <a:latin typeface="Arial" panose="020B0604020202020204" pitchFamily="34" charset="0"/>
                <a:cs typeface="Arial" panose="020B0604020202020204" pitchFamily="34" charset="0"/>
              </a:rPr>
              <a:t> Little children, </a:t>
            </a:r>
            <a:r>
              <a:rPr lang="en-US" sz="2000" b="1" u="sng" dirty="0">
                <a:solidFill>
                  <a:schemeClr val="bg1"/>
                </a:solidFill>
                <a:latin typeface="Arial" panose="020B0604020202020204" pitchFamily="34" charset="0"/>
                <a:cs typeface="Arial" panose="020B0604020202020204" pitchFamily="34" charset="0"/>
              </a:rPr>
              <a:t>let us not love with word or with tongue, but in deed and truth</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0632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xit" presetSubtype="0" fill="hold" grpId="1" nodeType="with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9" grpId="1" animBg="1"/>
      <p:bldP spid="10" grpId="0"/>
      <p:bldP spid="11" grpId="0" animBg="1"/>
      <p:bldP spid="11" grpId="1" animBg="1"/>
      <p:bldP spid="12" grpId="0"/>
      <p:bldP spid="13" grpId="0"/>
      <p:bldP spid="14"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572000" cy="4662815"/>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15:14–15 (NASB95) </a:t>
            </a:r>
          </a:p>
          <a:p>
            <a:pPr>
              <a:lnSpc>
                <a:spcPct val="150000"/>
              </a:lnSpc>
            </a:pPr>
            <a:r>
              <a:rPr lang="en-US" sz="2200" b="1" baseline="30000" dirty="0">
                <a:latin typeface="Arial" pitchFamily="34" charset="0"/>
                <a:cs typeface="Arial" pitchFamily="34" charset="0"/>
              </a:rPr>
              <a:t>14</a:t>
            </a:r>
            <a:r>
              <a:rPr lang="en-US" sz="2200" b="1" dirty="0">
                <a:latin typeface="Arial" pitchFamily="34" charset="0"/>
                <a:cs typeface="Arial" pitchFamily="34" charset="0"/>
              </a:rPr>
              <a:t> “You are My friends if you do what I command you. </a:t>
            </a:r>
            <a:r>
              <a:rPr lang="en-US" sz="2200" b="1" baseline="30000" dirty="0">
                <a:latin typeface="Arial" pitchFamily="34" charset="0"/>
                <a:cs typeface="Arial" pitchFamily="34" charset="0"/>
              </a:rPr>
              <a:t>15</a:t>
            </a:r>
            <a:r>
              <a:rPr lang="en-US" sz="2200" b="1" dirty="0">
                <a:latin typeface="Arial" pitchFamily="34" charset="0"/>
                <a:cs typeface="Arial" pitchFamily="34" charset="0"/>
              </a:rPr>
              <a:t> “No longer do I call you slaves, for the slave does not know what his master is doing; but I have called you friends, for all things that I have heard from My Father I have made known to you. </a:t>
            </a:r>
          </a:p>
        </p:txBody>
      </p:sp>
      <p:cxnSp>
        <p:nvCxnSpPr>
          <p:cNvPr id="5" name="Straight Connector 4"/>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572000" y="6660"/>
            <a:ext cx="45831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Again, he’s talking with the Apostles</a:t>
            </a:r>
          </a:p>
        </p:txBody>
      </p:sp>
      <p:sp>
        <p:nvSpPr>
          <p:cNvPr id="8" name="Rectangle 7"/>
          <p:cNvSpPr>
            <a:spLocks noChangeArrowheads="1"/>
          </p:cNvSpPr>
          <p:nvPr/>
        </p:nvSpPr>
        <p:spPr bwMode="auto">
          <a:xfrm>
            <a:off x="4572000" y="830187"/>
            <a:ext cx="4686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Friendship is conditional: </a:t>
            </a:r>
            <a:r>
              <a:rPr lang="en-US" sz="2400" b="1" i="1" u="sng" dirty="0">
                <a:latin typeface="Arial" panose="020B0604020202020204" pitchFamily="34" charset="0"/>
                <a:cs typeface="Arial" panose="020B0604020202020204" pitchFamily="34" charset="0"/>
              </a:rPr>
              <a:t>if</a:t>
            </a:r>
            <a:r>
              <a:rPr lang="en-US" sz="2400" b="1" i="1" dirty="0">
                <a:latin typeface="Arial" panose="020B0604020202020204" pitchFamily="34" charset="0"/>
                <a:cs typeface="Arial" panose="020B0604020202020204" pitchFamily="34" charset="0"/>
              </a:rPr>
              <a:t> you do what I command you</a:t>
            </a:r>
            <a:endParaRPr lang="en-US" sz="24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4572000" y="1661184"/>
            <a:ext cx="4686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Jesus’ friends are the objects of his love (v. 13) &amp; are obedient to Him (v. 14)</a:t>
            </a:r>
          </a:p>
        </p:txBody>
      </p:sp>
      <p:sp>
        <p:nvSpPr>
          <p:cNvPr id="11" name="Rectangle 10"/>
          <p:cNvSpPr>
            <a:spLocks noChangeArrowheads="1"/>
          </p:cNvSpPr>
          <p:nvPr/>
        </p:nvSpPr>
        <p:spPr bwMode="auto">
          <a:xfrm>
            <a:off x="4572000" y="2861513"/>
            <a:ext cx="4686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Slaves are told what to do, friends are informed of His thinking</a:t>
            </a:r>
          </a:p>
        </p:txBody>
      </p:sp>
      <p:sp>
        <p:nvSpPr>
          <p:cNvPr id="12" name="Rectangle 11"/>
          <p:cNvSpPr>
            <a:spLocks noChangeArrowheads="1"/>
          </p:cNvSpPr>
          <p:nvPr/>
        </p:nvSpPr>
        <p:spPr bwMode="auto">
          <a:xfrm>
            <a:off x="4572000" y="4062650"/>
            <a:ext cx="4686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They would be informed of the full nature of his motives, plans, purposes</a:t>
            </a:r>
          </a:p>
        </p:txBody>
      </p:sp>
      <p:sp>
        <p:nvSpPr>
          <p:cNvPr id="13" name="Rectangle 12"/>
          <p:cNvSpPr/>
          <p:nvPr/>
        </p:nvSpPr>
        <p:spPr>
          <a:xfrm>
            <a:off x="4642644" y="5444835"/>
            <a:ext cx="4430713" cy="1356579"/>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16:12 (NASB95) </a:t>
            </a:r>
          </a:p>
          <a:p>
            <a:r>
              <a:rPr lang="en-US" sz="2000" b="1" baseline="30000" dirty="0">
                <a:solidFill>
                  <a:schemeClr val="bg1"/>
                </a:solidFill>
                <a:latin typeface="Arial" panose="020B0604020202020204" pitchFamily="34" charset="0"/>
                <a:cs typeface="Arial" panose="020B0604020202020204" pitchFamily="34" charset="0"/>
              </a:rPr>
              <a:t>12</a:t>
            </a:r>
            <a:r>
              <a:rPr lang="en-US" sz="2000" b="1" dirty="0">
                <a:solidFill>
                  <a:schemeClr val="bg1"/>
                </a:solidFill>
                <a:latin typeface="Arial" panose="020B0604020202020204" pitchFamily="34" charset="0"/>
                <a:cs typeface="Arial" panose="020B0604020202020204" pitchFamily="34" charset="0"/>
              </a:rPr>
              <a:t> “I have many more things to say to you, but you cannot bear </a:t>
            </a:r>
            <a:r>
              <a:rPr lang="en-US" sz="2000" b="1" i="1" dirty="0">
                <a:solidFill>
                  <a:schemeClr val="bg1"/>
                </a:solidFill>
                <a:latin typeface="Arial" panose="020B0604020202020204" pitchFamily="34" charset="0"/>
                <a:cs typeface="Arial" panose="020B0604020202020204" pitchFamily="34" charset="0"/>
              </a:rPr>
              <a:t>them</a:t>
            </a:r>
            <a:r>
              <a:rPr lang="en-US" sz="2000" b="1" dirty="0">
                <a:solidFill>
                  <a:schemeClr val="bg1"/>
                </a:solidFill>
                <a:latin typeface="Arial" panose="020B0604020202020204" pitchFamily="34" charset="0"/>
                <a:cs typeface="Arial" panose="020B0604020202020204" pitchFamily="34" charset="0"/>
              </a:rPr>
              <a:t> now. </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572000" cy="4662815"/>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15:16–17 (NASB95) </a:t>
            </a:r>
          </a:p>
          <a:p>
            <a:pPr>
              <a:lnSpc>
                <a:spcPct val="150000"/>
              </a:lnSpc>
            </a:pPr>
            <a:r>
              <a:rPr lang="en-US" sz="2200" b="1" baseline="30000" dirty="0">
                <a:latin typeface="Arial" pitchFamily="34" charset="0"/>
                <a:cs typeface="Arial" pitchFamily="34" charset="0"/>
              </a:rPr>
              <a:t>16</a:t>
            </a:r>
            <a:r>
              <a:rPr lang="en-US" sz="2200" b="1" dirty="0">
                <a:latin typeface="Arial" pitchFamily="34" charset="0"/>
                <a:cs typeface="Arial" pitchFamily="34" charset="0"/>
              </a:rPr>
              <a:t> “You did not choose Me but I chose you, and appointed you that you would go and bear fruit, and </a:t>
            </a:r>
            <a:r>
              <a:rPr lang="en-US" sz="2200" b="1" i="1" dirty="0">
                <a:latin typeface="Arial" pitchFamily="34" charset="0"/>
                <a:cs typeface="Arial" pitchFamily="34" charset="0"/>
              </a:rPr>
              <a:t>that</a:t>
            </a:r>
            <a:r>
              <a:rPr lang="en-US" sz="2200" b="1" dirty="0">
                <a:latin typeface="Arial" pitchFamily="34" charset="0"/>
                <a:cs typeface="Arial" pitchFamily="34" charset="0"/>
              </a:rPr>
              <a:t> your fruit would remain, so that whatever you ask of the Father in My name He may give to you. </a:t>
            </a:r>
            <a:r>
              <a:rPr lang="en-US" sz="2200" b="1" baseline="30000" dirty="0">
                <a:latin typeface="Arial" pitchFamily="34" charset="0"/>
                <a:cs typeface="Arial" pitchFamily="34" charset="0"/>
              </a:rPr>
              <a:t>17</a:t>
            </a:r>
            <a:r>
              <a:rPr lang="en-US" sz="2200" b="1" dirty="0">
                <a:latin typeface="Arial" pitchFamily="34" charset="0"/>
                <a:cs typeface="Arial" pitchFamily="34" charset="0"/>
              </a:rPr>
              <a:t> “This I command you, that you love one another. </a:t>
            </a:r>
          </a:p>
        </p:txBody>
      </p:sp>
      <p:cxnSp>
        <p:nvCxnSpPr>
          <p:cNvPr id="5" name="Straight Connector 4"/>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572000" y="6660"/>
            <a:ext cx="45831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Here, the Apostles were specifically chosen to carry out His work</a:t>
            </a:r>
          </a:p>
        </p:txBody>
      </p:sp>
      <p:sp>
        <p:nvSpPr>
          <p:cNvPr id="8" name="Rectangle 7"/>
          <p:cNvSpPr/>
          <p:nvPr/>
        </p:nvSpPr>
        <p:spPr>
          <a:xfrm>
            <a:off x="4631025" y="5424054"/>
            <a:ext cx="4430713" cy="137736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15:27 (NASB95) </a:t>
            </a:r>
          </a:p>
          <a:p>
            <a:r>
              <a:rPr lang="en-US" sz="2000" b="1" baseline="30000" dirty="0">
                <a:solidFill>
                  <a:schemeClr val="bg1"/>
                </a:solidFill>
                <a:latin typeface="Arial" panose="020B0604020202020204" pitchFamily="34" charset="0"/>
                <a:cs typeface="Arial" panose="020B0604020202020204" pitchFamily="34" charset="0"/>
              </a:rPr>
              <a:t>27</a:t>
            </a:r>
            <a:r>
              <a:rPr lang="en-US" sz="2000" b="1" dirty="0">
                <a:solidFill>
                  <a:schemeClr val="bg1"/>
                </a:solidFill>
                <a:latin typeface="Arial" panose="020B0604020202020204" pitchFamily="34" charset="0"/>
                <a:cs typeface="Arial" panose="020B0604020202020204" pitchFamily="34" charset="0"/>
              </a:rPr>
              <a:t> and you </a:t>
            </a:r>
            <a:r>
              <a:rPr lang="en-US" sz="2000" b="1" i="1" dirty="0">
                <a:solidFill>
                  <a:schemeClr val="bg1"/>
                </a:solidFill>
                <a:latin typeface="Arial" panose="020B0604020202020204" pitchFamily="34" charset="0"/>
                <a:cs typeface="Arial" panose="020B0604020202020204" pitchFamily="34" charset="0"/>
              </a:rPr>
              <a:t>will</a:t>
            </a:r>
            <a:r>
              <a:rPr lang="en-US" sz="2000" b="1" dirty="0">
                <a:solidFill>
                  <a:schemeClr val="bg1"/>
                </a:solidFill>
                <a:latin typeface="Arial" panose="020B0604020202020204" pitchFamily="34" charset="0"/>
                <a:cs typeface="Arial" panose="020B0604020202020204" pitchFamily="34" charset="0"/>
              </a:rPr>
              <a:t> testify also, because </a:t>
            </a:r>
            <a:r>
              <a:rPr lang="en-US" sz="2000" b="1" u="sng" dirty="0">
                <a:solidFill>
                  <a:schemeClr val="bg1"/>
                </a:solidFill>
                <a:latin typeface="Arial" panose="020B0604020202020204" pitchFamily="34" charset="0"/>
                <a:cs typeface="Arial" panose="020B0604020202020204" pitchFamily="34" charset="0"/>
              </a:rPr>
              <a:t>you have been with Me from the beginning</a:t>
            </a:r>
            <a:r>
              <a:rPr lang="en-US" sz="2000" b="1" dirty="0">
                <a:solidFill>
                  <a:schemeClr val="bg1"/>
                </a:solidFill>
                <a:latin typeface="Arial" panose="020B0604020202020204" pitchFamily="34" charset="0"/>
                <a:cs typeface="Arial" panose="020B0604020202020204" pitchFamily="34" charset="0"/>
              </a:rPr>
              <a:t>. </a:t>
            </a:r>
          </a:p>
        </p:txBody>
      </p:sp>
      <p:sp>
        <p:nvSpPr>
          <p:cNvPr id="9" name="Rectangle 8"/>
          <p:cNvSpPr/>
          <p:nvPr/>
        </p:nvSpPr>
        <p:spPr>
          <a:xfrm>
            <a:off x="4631024" y="4800601"/>
            <a:ext cx="4430713" cy="2000814"/>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2 Corinthians 5:20 (NASB95) </a:t>
            </a:r>
          </a:p>
          <a:p>
            <a:r>
              <a:rPr lang="en-US" sz="2000" b="1" baseline="30000" dirty="0">
                <a:solidFill>
                  <a:schemeClr val="bg1"/>
                </a:solidFill>
                <a:latin typeface="Arial" panose="020B0604020202020204" pitchFamily="34" charset="0"/>
                <a:cs typeface="Arial" panose="020B0604020202020204" pitchFamily="34" charset="0"/>
              </a:rPr>
              <a:t>20</a:t>
            </a:r>
            <a:r>
              <a:rPr lang="en-US" sz="2000" b="1" dirty="0">
                <a:solidFill>
                  <a:schemeClr val="bg1"/>
                </a:solidFill>
                <a:latin typeface="Arial" panose="020B0604020202020204" pitchFamily="34" charset="0"/>
                <a:cs typeface="Arial" panose="020B0604020202020204" pitchFamily="34" charset="0"/>
              </a:rPr>
              <a:t> Therefore, we are </a:t>
            </a:r>
            <a:r>
              <a:rPr lang="en-US" sz="2000" b="1" u="sng" dirty="0">
                <a:solidFill>
                  <a:schemeClr val="bg1"/>
                </a:solidFill>
                <a:latin typeface="Arial" panose="020B0604020202020204" pitchFamily="34" charset="0"/>
                <a:cs typeface="Arial" panose="020B0604020202020204" pitchFamily="34" charset="0"/>
              </a:rPr>
              <a:t>ambassadors for Christ</a:t>
            </a:r>
            <a:r>
              <a:rPr lang="en-US" sz="2000" b="1" dirty="0">
                <a:solidFill>
                  <a:schemeClr val="bg1"/>
                </a:solidFill>
                <a:latin typeface="Arial" panose="020B0604020202020204" pitchFamily="34" charset="0"/>
                <a:cs typeface="Arial" panose="020B0604020202020204" pitchFamily="34" charset="0"/>
              </a:rPr>
              <a:t>, as though God were making an appeal through us; we beg you on behalf of Christ, be reconciled to God. </a:t>
            </a:r>
          </a:p>
        </p:txBody>
      </p:sp>
      <p:sp>
        <p:nvSpPr>
          <p:cNvPr id="10" name="Rectangle 9"/>
          <p:cNvSpPr/>
          <p:nvPr/>
        </p:nvSpPr>
        <p:spPr>
          <a:xfrm>
            <a:off x="4642644" y="4800601"/>
            <a:ext cx="4430713" cy="2000814"/>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28:19 (NASB95) </a:t>
            </a:r>
          </a:p>
          <a:p>
            <a:r>
              <a:rPr lang="en-US" sz="2000" b="1" baseline="30000" dirty="0">
                <a:solidFill>
                  <a:schemeClr val="bg1"/>
                </a:solidFill>
                <a:latin typeface="Arial" panose="020B0604020202020204" pitchFamily="34" charset="0"/>
                <a:cs typeface="Arial" panose="020B0604020202020204" pitchFamily="34" charset="0"/>
              </a:rPr>
              <a:t>19</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Go therefore and make disciples of all the nations</a:t>
            </a:r>
            <a:r>
              <a:rPr lang="en-US" sz="2000" b="1" dirty="0">
                <a:solidFill>
                  <a:schemeClr val="bg1"/>
                </a:solidFill>
                <a:latin typeface="Arial" panose="020B0604020202020204" pitchFamily="34" charset="0"/>
                <a:cs typeface="Arial" panose="020B0604020202020204" pitchFamily="34" charset="0"/>
              </a:rPr>
              <a:t>, baptizing them in the name of the Father and the Son and the Holy Spirit, </a:t>
            </a:r>
          </a:p>
        </p:txBody>
      </p:sp>
      <p:sp>
        <p:nvSpPr>
          <p:cNvPr id="11" name="Rectangle 10"/>
          <p:cNvSpPr>
            <a:spLocks noChangeArrowheads="1"/>
          </p:cNvSpPr>
          <p:nvPr/>
        </p:nvSpPr>
        <p:spPr bwMode="auto">
          <a:xfrm>
            <a:off x="4572000" y="1206989"/>
            <a:ext cx="45831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Again, love &amp; obedience are shown by fruit &amp; action</a:t>
            </a:r>
          </a:p>
        </p:txBody>
      </p:sp>
      <p:sp>
        <p:nvSpPr>
          <p:cNvPr id="12" name="Rectangle 11"/>
          <p:cNvSpPr>
            <a:spLocks noChangeArrowheads="1"/>
          </p:cNvSpPr>
          <p:nvPr/>
        </p:nvSpPr>
        <p:spPr bwMode="auto">
          <a:xfrm>
            <a:off x="4572000" y="2043633"/>
            <a:ext cx="45831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Promise of answered prayer is to the one united in Jesus, as the fruit bearing branch is to the Vine!</a:t>
            </a:r>
          </a:p>
        </p:txBody>
      </p:sp>
      <p:sp>
        <p:nvSpPr>
          <p:cNvPr id="13" name="Rectangle 12"/>
          <p:cNvSpPr>
            <a:spLocks noChangeArrowheads="1"/>
          </p:cNvSpPr>
          <p:nvPr/>
        </p:nvSpPr>
        <p:spPr bwMode="auto">
          <a:xfrm>
            <a:off x="4566443" y="3982625"/>
            <a:ext cx="4583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i="1" dirty="0">
                <a:latin typeface="Arial" panose="020B0604020202020204" pitchFamily="34" charset="0"/>
                <a:cs typeface="Arial" panose="020B0604020202020204" pitchFamily="34" charset="0"/>
              </a:rPr>
              <a:t>love one another</a:t>
            </a:r>
            <a:r>
              <a:rPr lang="en-US" sz="24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P spid="9" grpId="0" animBg="1"/>
      <p:bldP spid="9" grpId="1" animBg="1"/>
      <p:bldP spid="10" grpId="0" animBg="1"/>
      <p:bldP spid="10" grpId="1" animBg="1"/>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572000" cy="4662815"/>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15:18–19 (NASB95) </a:t>
            </a:r>
          </a:p>
          <a:p>
            <a:pPr>
              <a:lnSpc>
                <a:spcPct val="150000"/>
              </a:lnSpc>
            </a:pPr>
            <a:r>
              <a:rPr lang="en-US" sz="2200" b="1" baseline="30000" dirty="0">
                <a:latin typeface="Arial" pitchFamily="34" charset="0"/>
                <a:cs typeface="Arial" pitchFamily="34" charset="0"/>
              </a:rPr>
              <a:t>18</a:t>
            </a:r>
            <a:r>
              <a:rPr lang="en-US" sz="2200" b="1" dirty="0">
                <a:latin typeface="Arial" pitchFamily="34" charset="0"/>
                <a:cs typeface="Arial" pitchFamily="34" charset="0"/>
              </a:rPr>
              <a:t> “If the world hates you, you know that it has hated Me before </a:t>
            </a:r>
            <a:r>
              <a:rPr lang="en-US" sz="2200" b="1" i="1" dirty="0">
                <a:latin typeface="Arial" pitchFamily="34" charset="0"/>
                <a:cs typeface="Arial" pitchFamily="34" charset="0"/>
              </a:rPr>
              <a:t>it hated you</a:t>
            </a:r>
            <a:r>
              <a:rPr lang="en-US" sz="2200" b="1" dirty="0">
                <a:latin typeface="Arial" pitchFamily="34" charset="0"/>
                <a:cs typeface="Arial" pitchFamily="34" charset="0"/>
              </a:rPr>
              <a:t>. </a:t>
            </a:r>
            <a:r>
              <a:rPr lang="en-US" sz="2200" b="1" baseline="30000" dirty="0">
                <a:latin typeface="Arial" pitchFamily="34" charset="0"/>
                <a:cs typeface="Arial" pitchFamily="34" charset="0"/>
              </a:rPr>
              <a:t>19</a:t>
            </a:r>
            <a:r>
              <a:rPr lang="en-US" sz="2200" b="1" dirty="0">
                <a:latin typeface="Arial" pitchFamily="34" charset="0"/>
                <a:cs typeface="Arial" pitchFamily="34" charset="0"/>
              </a:rPr>
              <a:t> “If you were of the world, the world would love its own; but because you are not of the world, but I chose you out of the world, because of this the world hates you. </a:t>
            </a:r>
          </a:p>
        </p:txBody>
      </p:sp>
      <p:cxnSp>
        <p:nvCxnSpPr>
          <p:cNvPr id="5" name="Straight Connector 4"/>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572001" y="0"/>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The world’s hatred of Him &amp; the disciples – vs. 18-25</a:t>
            </a:r>
          </a:p>
        </p:txBody>
      </p:sp>
      <p:sp>
        <p:nvSpPr>
          <p:cNvPr id="8" name="Rectangle 7"/>
          <p:cNvSpPr>
            <a:spLocks noChangeArrowheads="1"/>
          </p:cNvSpPr>
          <p:nvPr/>
        </p:nvSpPr>
        <p:spPr bwMode="auto">
          <a:xfrm>
            <a:off x="4572001" y="827258"/>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Jesus uses the word </a:t>
            </a:r>
            <a:r>
              <a:rPr lang="en-US" sz="2400" b="1" i="1" dirty="0">
                <a:latin typeface="Arial" panose="020B0604020202020204" pitchFamily="34" charset="0"/>
                <a:cs typeface="Arial" panose="020B0604020202020204" pitchFamily="34" charset="0"/>
              </a:rPr>
              <a:t>“world”</a:t>
            </a:r>
            <a:r>
              <a:rPr lang="en-US" sz="2400" b="1" dirty="0">
                <a:latin typeface="Arial" panose="020B0604020202020204" pitchFamily="34" charset="0"/>
                <a:cs typeface="Arial" panose="020B0604020202020204" pitchFamily="34" charset="0"/>
              </a:rPr>
              <a:t> 5x in v. 19. Who is the </a:t>
            </a:r>
            <a:r>
              <a:rPr lang="en-US" sz="2400" b="1" i="1" dirty="0">
                <a:latin typeface="Arial" panose="020B0604020202020204" pitchFamily="34" charset="0"/>
                <a:cs typeface="Arial" panose="020B0604020202020204" pitchFamily="34" charset="0"/>
              </a:rPr>
              <a:t>“world”</a:t>
            </a:r>
            <a:r>
              <a:rPr lang="en-US" sz="2400" b="1" dirty="0">
                <a:latin typeface="Arial" panose="020B0604020202020204" pitchFamily="34" charset="0"/>
                <a:cs typeface="Arial" panose="020B0604020202020204" pitchFamily="34" charset="0"/>
              </a:rPr>
              <a:t>?</a:t>
            </a:r>
          </a:p>
        </p:txBody>
      </p:sp>
      <p:sp>
        <p:nvSpPr>
          <p:cNvPr id="9" name="Rectangle 8"/>
          <p:cNvSpPr>
            <a:spLocks noChangeArrowheads="1"/>
          </p:cNvSpPr>
          <p:nvPr/>
        </p:nvSpPr>
        <p:spPr bwMode="auto">
          <a:xfrm>
            <a:off x="4572001" y="2027587"/>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Why will the </a:t>
            </a:r>
            <a:r>
              <a:rPr lang="en-US" sz="2400" b="1" i="1" dirty="0">
                <a:latin typeface="Arial" panose="020B0604020202020204" pitchFamily="34" charset="0"/>
                <a:cs typeface="Arial" panose="020B0604020202020204" pitchFamily="34" charset="0"/>
              </a:rPr>
              <a:t>world</a:t>
            </a:r>
            <a:r>
              <a:rPr lang="en-US" sz="2400" b="1" dirty="0">
                <a:latin typeface="Arial" panose="020B0604020202020204" pitchFamily="34" charset="0"/>
                <a:cs typeface="Arial" panose="020B0604020202020204" pitchFamily="34" charset="0"/>
              </a:rPr>
              <a:t> hate the Apostles or Christians today?</a:t>
            </a:r>
          </a:p>
        </p:txBody>
      </p:sp>
      <p:sp>
        <p:nvSpPr>
          <p:cNvPr id="16" name="Rectangle 15"/>
          <p:cNvSpPr>
            <a:spLocks noChangeArrowheads="1"/>
          </p:cNvSpPr>
          <p:nvPr/>
        </p:nvSpPr>
        <p:spPr bwMode="auto">
          <a:xfrm>
            <a:off x="4572001" y="3227916"/>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A true disciple of Christ will not be of the world</a:t>
            </a:r>
          </a:p>
        </p:txBody>
      </p:sp>
      <p:sp>
        <p:nvSpPr>
          <p:cNvPr id="17" name="Rectangle 16"/>
          <p:cNvSpPr/>
          <p:nvPr/>
        </p:nvSpPr>
        <p:spPr>
          <a:xfrm>
            <a:off x="2449511" y="4128661"/>
            <a:ext cx="6623845" cy="267968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1 John 2:15–17 (NASB95) </a:t>
            </a:r>
          </a:p>
          <a:p>
            <a:r>
              <a:rPr lang="en-US" sz="2000" b="1" baseline="30000" dirty="0">
                <a:solidFill>
                  <a:schemeClr val="bg1"/>
                </a:solidFill>
                <a:latin typeface="Arial" panose="020B0604020202020204" pitchFamily="34" charset="0"/>
                <a:cs typeface="Arial" panose="020B0604020202020204" pitchFamily="34" charset="0"/>
              </a:rPr>
              <a:t>15</a:t>
            </a:r>
            <a:r>
              <a:rPr lang="en-US" sz="2000" b="1" dirty="0">
                <a:solidFill>
                  <a:schemeClr val="bg1"/>
                </a:solidFill>
                <a:latin typeface="Arial" panose="020B0604020202020204" pitchFamily="34" charset="0"/>
                <a:cs typeface="Arial" panose="020B0604020202020204" pitchFamily="34" charset="0"/>
              </a:rPr>
              <a:t> Do not love the world nor the things in the world. If anyone loves the world, the love of the Father is not in him. </a:t>
            </a:r>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For </a:t>
            </a:r>
            <a:r>
              <a:rPr lang="en-US" sz="2000" b="1" u="sng" dirty="0">
                <a:solidFill>
                  <a:schemeClr val="bg1"/>
                </a:solidFill>
                <a:latin typeface="Arial" panose="020B0604020202020204" pitchFamily="34" charset="0"/>
                <a:cs typeface="Arial" panose="020B0604020202020204" pitchFamily="34" charset="0"/>
              </a:rPr>
              <a:t>all that is in the world, the lust of the flesh and the lust of the eyes and the boastful pride of life</a:t>
            </a:r>
            <a:r>
              <a:rPr lang="en-US" sz="2000" b="1" dirty="0">
                <a:solidFill>
                  <a:schemeClr val="bg1"/>
                </a:solidFill>
                <a:latin typeface="Arial" panose="020B0604020202020204" pitchFamily="34" charset="0"/>
                <a:cs typeface="Arial" panose="020B0604020202020204" pitchFamily="34" charset="0"/>
              </a:rPr>
              <a:t>, is not from the Father, but is from the world. </a:t>
            </a:r>
            <a:r>
              <a:rPr lang="en-US" sz="2000" b="1" baseline="30000" dirty="0">
                <a:solidFill>
                  <a:schemeClr val="bg1"/>
                </a:solidFill>
                <a:latin typeface="Arial" panose="020B0604020202020204" pitchFamily="34" charset="0"/>
                <a:cs typeface="Arial" panose="020B0604020202020204" pitchFamily="34" charset="0"/>
              </a:rPr>
              <a:t>17</a:t>
            </a:r>
            <a:r>
              <a:rPr lang="en-US" sz="2000" b="1" dirty="0">
                <a:solidFill>
                  <a:schemeClr val="bg1"/>
                </a:solidFill>
                <a:latin typeface="Arial" panose="020B0604020202020204" pitchFamily="34" charset="0"/>
                <a:cs typeface="Arial" panose="020B0604020202020204" pitchFamily="34" charset="0"/>
              </a:rPr>
              <a:t> The world is passing away, and </a:t>
            </a:r>
            <a:r>
              <a:rPr lang="en-US" sz="2000" b="1" i="1" dirty="0">
                <a:solidFill>
                  <a:schemeClr val="bg1"/>
                </a:solidFill>
                <a:latin typeface="Arial" panose="020B0604020202020204" pitchFamily="34" charset="0"/>
                <a:cs typeface="Arial" panose="020B0604020202020204" pitchFamily="34" charset="0"/>
              </a:rPr>
              <a:t>also</a:t>
            </a:r>
            <a:r>
              <a:rPr lang="en-US" sz="2000" b="1" dirty="0">
                <a:solidFill>
                  <a:schemeClr val="bg1"/>
                </a:solidFill>
                <a:latin typeface="Arial" panose="020B0604020202020204" pitchFamily="34" charset="0"/>
                <a:cs typeface="Arial" panose="020B0604020202020204" pitchFamily="34" charset="0"/>
              </a:rPr>
              <a:t> its lusts; but the one who does the will of God lives forever. </a:t>
            </a:r>
          </a:p>
        </p:txBody>
      </p:sp>
      <p:sp>
        <p:nvSpPr>
          <p:cNvPr id="18" name="Rectangle 17"/>
          <p:cNvSpPr/>
          <p:nvPr/>
        </p:nvSpPr>
        <p:spPr>
          <a:xfrm>
            <a:off x="4642643" y="3296914"/>
            <a:ext cx="4430713" cy="350722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John 3:19–21 (NASB95) </a:t>
            </a:r>
          </a:p>
          <a:p>
            <a:r>
              <a:rPr lang="en-US" b="1" baseline="30000" dirty="0">
                <a:solidFill>
                  <a:schemeClr val="bg1"/>
                </a:solidFill>
                <a:latin typeface="Arial" panose="020B0604020202020204" pitchFamily="34" charset="0"/>
                <a:cs typeface="Arial" panose="020B0604020202020204" pitchFamily="34" charset="0"/>
              </a:rPr>
              <a:t>19</a:t>
            </a:r>
            <a:r>
              <a:rPr lang="en-US" b="1" dirty="0">
                <a:solidFill>
                  <a:schemeClr val="bg1"/>
                </a:solidFill>
                <a:latin typeface="Arial" panose="020B0604020202020204" pitchFamily="34" charset="0"/>
                <a:cs typeface="Arial" panose="020B0604020202020204" pitchFamily="34" charset="0"/>
              </a:rPr>
              <a:t> “This is the judgment, that the Light has come into the world, and </a:t>
            </a:r>
            <a:r>
              <a:rPr lang="en-US" b="1" u="sng" dirty="0">
                <a:solidFill>
                  <a:schemeClr val="bg1"/>
                </a:solidFill>
                <a:latin typeface="Arial" panose="020B0604020202020204" pitchFamily="34" charset="0"/>
                <a:cs typeface="Arial" panose="020B0604020202020204" pitchFamily="34" charset="0"/>
              </a:rPr>
              <a:t>men loved the darkness rather than the Light, for their deeds were evil</a:t>
            </a:r>
            <a:r>
              <a:rPr lang="en-US" b="1" dirty="0">
                <a:solidFill>
                  <a:schemeClr val="bg1"/>
                </a:solidFill>
                <a:latin typeface="Arial" panose="020B0604020202020204" pitchFamily="34" charset="0"/>
                <a:cs typeface="Arial" panose="020B0604020202020204" pitchFamily="34" charset="0"/>
              </a:rPr>
              <a:t>. </a:t>
            </a:r>
            <a:r>
              <a:rPr lang="en-US" b="1" baseline="30000" dirty="0">
                <a:solidFill>
                  <a:schemeClr val="bg1"/>
                </a:solidFill>
                <a:latin typeface="Arial" panose="020B0604020202020204" pitchFamily="34" charset="0"/>
                <a:cs typeface="Arial" panose="020B0604020202020204" pitchFamily="34" charset="0"/>
              </a:rPr>
              <a:t>20</a:t>
            </a:r>
            <a:r>
              <a:rPr lang="en-US" b="1" dirty="0">
                <a:solidFill>
                  <a:schemeClr val="bg1"/>
                </a:solidFill>
                <a:latin typeface="Arial" panose="020B0604020202020204" pitchFamily="34" charset="0"/>
                <a:cs typeface="Arial" panose="020B0604020202020204" pitchFamily="34" charset="0"/>
              </a:rPr>
              <a:t> “For </a:t>
            </a:r>
            <a:r>
              <a:rPr lang="en-US" b="1" u="sng" dirty="0">
                <a:solidFill>
                  <a:schemeClr val="bg1"/>
                </a:solidFill>
                <a:latin typeface="Arial" panose="020B0604020202020204" pitchFamily="34" charset="0"/>
                <a:cs typeface="Arial" panose="020B0604020202020204" pitchFamily="34" charset="0"/>
              </a:rPr>
              <a:t>everyone who does evil hates the Light, and does not come to the Light for fear that his deeds will be exposed</a:t>
            </a:r>
            <a:r>
              <a:rPr lang="en-US" b="1" dirty="0">
                <a:solidFill>
                  <a:schemeClr val="bg1"/>
                </a:solidFill>
                <a:latin typeface="Arial" panose="020B0604020202020204" pitchFamily="34" charset="0"/>
                <a:cs typeface="Arial" panose="020B0604020202020204" pitchFamily="34" charset="0"/>
              </a:rPr>
              <a:t>. </a:t>
            </a:r>
            <a:r>
              <a:rPr lang="en-US" b="1" baseline="30000" dirty="0">
                <a:solidFill>
                  <a:schemeClr val="bg1"/>
                </a:solidFill>
                <a:latin typeface="Arial" panose="020B0604020202020204" pitchFamily="34" charset="0"/>
                <a:cs typeface="Arial" panose="020B0604020202020204" pitchFamily="34" charset="0"/>
              </a:rPr>
              <a:t>21</a:t>
            </a:r>
            <a:r>
              <a:rPr lang="en-US" b="1" dirty="0">
                <a:solidFill>
                  <a:schemeClr val="bg1"/>
                </a:solidFill>
                <a:latin typeface="Arial" panose="020B0604020202020204" pitchFamily="34" charset="0"/>
                <a:cs typeface="Arial" panose="020B0604020202020204" pitchFamily="34" charset="0"/>
              </a:rPr>
              <a:t> “But he who practices the truth comes to the Light, so that his deeds may be manifested as having been wrought in God.” </a:t>
            </a:r>
          </a:p>
        </p:txBody>
      </p:sp>
      <p:sp>
        <p:nvSpPr>
          <p:cNvPr id="19" name="Rectangle 18"/>
          <p:cNvSpPr/>
          <p:nvPr/>
        </p:nvSpPr>
        <p:spPr>
          <a:xfrm>
            <a:off x="4646758" y="5259242"/>
            <a:ext cx="4430713" cy="154910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2 Timothy 3:12 (NASB95) </a:t>
            </a:r>
          </a:p>
          <a:p>
            <a:r>
              <a:rPr lang="en-US" sz="2000" b="1" baseline="30000" dirty="0">
                <a:solidFill>
                  <a:schemeClr val="bg1"/>
                </a:solidFill>
                <a:latin typeface="Arial" panose="020B0604020202020204" pitchFamily="34" charset="0"/>
                <a:cs typeface="Arial" panose="020B0604020202020204" pitchFamily="34" charset="0"/>
              </a:rPr>
              <a:t>12</a:t>
            </a:r>
            <a:r>
              <a:rPr lang="en-US" sz="2000" b="1" dirty="0">
                <a:solidFill>
                  <a:schemeClr val="bg1"/>
                </a:solidFill>
                <a:latin typeface="Arial" panose="020B0604020202020204" pitchFamily="34" charset="0"/>
                <a:cs typeface="Arial" panose="020B0604020202020204" pitchFamily="34" charset="0"/>
              </a:rPr>
              <a:t> Indeed, </a:t>
            </a:r>
            <a:r>
              <a:rPr lang="en-US" sz="2000" b="1" u="sng" dirty="0">
                <a:solidFill>
                  <a:schemeClr val="bg1"/>
                </a:solidFill>
                <a:latin typeface="Arial" panose="020B0604020202020204" pitchFamily="34" charset="0"/>
                <a:cs typeface="Arial" panose="020B0604020202020204" pitchFamily="34" charset="0"/>
              </a:rPr>
              <a:t>all who desire to live godly in Christ Jesus will be persecuted</a:t>
            </a:r>
            <a:r>
              <a:rPr lang="en-US" sz="2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xit" presetSubtype="0" fill="hold" grpId="3"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xit" presetSubtype="0" fill="hold" grpId="1" nodeType="withEffect">
                                  <p:stCondLst>
                                    <p:cond delay="0"/>
                                  </p:stCondLst>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6" grpId="0"/>
      <p:bldP spid="17" grpId="0" animBg="1"/>
      <p:bldP spid="17" grpId="2" animBg="1"/>
      <p:bldP spid="17" grpId="3" animBg="1"/>
      <p:bldP spid="18" grpId="0" animBg="1"/>
      <p:bldP spid="18" grpId="1" animBg="1"/>
      <p:bldP spid="19" grpId="0" animBg="1"/>
      <p:bldP spid="1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572000" cy="5678478"/>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15:20–21 (NASB95) </a:t>
            </a:r>
          </a:p>
          <a:p>
            <a:pPr>
              <a:lnSpc>
                <a:spcPct val="150000"/>
              </a:lnSpc>
            </a:pPr>
            <a:r>
              <a:rPr lang="en-US" sz="2200" b="1" baseline="30000" dirty="0">
                <a:latin typeface="Arial" pitchFamily="34" charset="0"/>
                <a:cs typeface="Arial" pitchFamily="34" charset="0"/>
              </a:rPr>
              <a:t>20</a:t>
            </a:r>
            <a:r>
              <a:rPr lang="en-US" sz="2200" b="1" dirty="0">
                <a:latin typeface="Arial" pitchFamily="34" charset="0"/>
                <a:cs typeface="Arial" pitchFamily="34" charset="0"/>
              </a:rPr>
              <a:t> “Remember the word that I said to you, ‘A slave is not greater than his master.’ If they persecuted Me, they will also persecute you; if they kept My word, they will keep yours also. </a:t>
            </a:r>
            <a:r>
              <a:rPr lang="en-US" sz="2200" b="1" baseline="30000" dirty="0">
                <a:latin typeface="Arial" pitchFamily="34" charset="0"/>
                <a:cs typeface="Arial" pitchFamily="34" charset="0"/>
              </a:rPr>
              <a:t>21</a:t>
            </a:r>
            <a:r>
              <a:rPr lang="en-US" sz="2200" b="1" dirty="0">
                <a:latin typeface="Arial" pitchFamily="34" charset="0"/>
                <a:cs typeface="Arial" pitchFamily="34" charset="0"/>
              </a:rPr>
              <a:t> “But all these things they will do to you for My name’s sake, because they do not know the One who sent Me. </a:t>
            </a:r>
          </a:p>
        </p:txBody>
      </p:sp>
      <p:cxnSp>
        <p:nvCxnSpPr>
          <p:cNvPr id="5" name="Straight Connector 4"/>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572001" y="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Repeated from 13:16</a:t>
            </a:r>
          </a:p>
        </p:txBody>
      </p:sp>
      <p:sp>
        <p:nvSpPr>
          <p:cNvPr id="8" name="Rectangle 7"/>
          <p:cNvSpPr/>
          <p:nvPr/>
        </p:nvSpPr>
        <p:spPr>
          <a:xfrm>
            <a:off x="4639900" y="5081155"/>
            <a:ext cx="4430713" cy="172026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13:16 (NASB95) </a:t>
            </a:r>
          </a:p>
          <a:p>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“Truly, truly, I say to you, a slave is not greater than his master, nor </a:t>
            </a:r>
            <a:r>
              <a:rPr lang="en-US" sz="2000" b="1" i="1" dirty="0">
                <a:solidFill>
                  <a:schemeClr val="bg1"/>
                </a:solidFill>
                <a:latin typeface="Arial" panose="020B0604020202020204" pitchFamily="34" charset="0"/>
                <a:cs typeface="Arial" panose="020B0604020202020204" pitchFamily="34" charset="0"/>
              </a:rPr>
              <a:t>is</a:t>
            </a:r>
            <a:r>
              <a:rPr lang="en-US" sz="2000" b="1" dirty="0">
                <a:solidFill>
                  <a:schemeClr val="bg1"/>
                </a:solidFill>
                <a:latin typeface="Arial" panose="020B0604020202020204" pitchFamily="34" charset="0"/>
                <a:cs typeface="Arial" panose="020B0604020202020204" pitchFamily="34" charset="0"/>
              </a:rPr>
              <a:t> one who is sent greater than the one who sent him. </a:t>
            </a:r>
          </a:p>
        </p:txBody>
      </p:sp>
      <p:sp>
        <p:nvSpPr>
          <p:cNvPr id="9" name="Rectangle 8"/>
          <p:cNvSpPr>
            <a:spLocks noChangeArrowheads="1"/>
          </p:cNvSpPr>
          <p:nvPr/>
        </p:nvSpPr>
        <p:spPr bwMode="auto">
          <a:xfrm>
            <a:off x="4572001" y="461665"/>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Jesus is forewarning the Apostles. Similar context: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Mt 10, Mk 13</a:t>
            </a:r>
          </a:p>
        </p:txBody>
      </p:sp>
      <p:sp>
        <p:nvSpPr>
          <p:cNvPr id="10" name="Rectangle 9"/>
          <p:cNvSpPr/>
          <p:nvPr/>
        </p:nvSpPr>
        <p:spPr>
          <a:xfrm>
            <a:off x="4642644" y="4125191"/>
            <a:ext cx="4430713" cy="2676224"/>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10:16–17 (NASB95) </a:t>
            </a:r>
          </a:p>
          <a:p>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“Behold, I send you out as sheep in the midst of wolves; so be shrewd as serpents and innocent as doves. </a:t>
            </a:r>
            <a:r>
              <a:rPr lang="en-US" sz="2000" b="1" baseline="30000" dirty="0">
                <a:solidFill>
                  <a:schemeClr val="bg1"/>
                </a:solidFill>
                <a:latin typeface="Arial" panose="020B0604020202020204" pitchFamily="34" charset="0"/>
                <a:cs typeface="Arial" panose="020B0604020202020204" pitchFamily="34" charset="0"/>
              </a:rPr>
              <a:t>17</a:t>
            </a:r>
            <a:r>
              <a:rPr lang="en-US" sz="2000" b="1" dirty="0">
                <a:solidFill>
                  <a:schemeClr val="bg1"/>
                </a:solidFill>
                <a:latin typeface="Arial" panose="020B0604020202020204" pitchFamily="34" charset="0"/>
                <a:cs typeface="Arial" panose="020B0604020202020204" pitchFamily="34" charset="0"/>
              </a:rPr>
              <a:t> “But beware of men, for they will hand you over to </a:t>
            </a:r>
            <a:r>
              <a:rPr lang="en-US" sz="2000" b="1" i="1" dirty="0">
                <a:solidFill>
                  <a:schemeClr val="bg1"/>
                </a:solidFill>
                <a:latin typeface="Arial" panose="020B0604020202020204" pitchFamily="34" charset="0"/>
                <a:cs typeface="Arial" panose="020B0604020202020204" pitchFamily="34" charset="0"/>
              </a:rPr>
              <a:t>the</a:t>
            </a:r>
            <a:r>
              <a:rPr lang="en-US" sz="2000" b="1" dirty="0">
                <a:solidFill>
                  <a:schemeClr val="bg1"/>
                </a:solidFill>
                <a:latin typeface="Arial" panose="020B0604020202020204" pitchFamily="34" charset="0"/>
                <a:cs typeface="Arial" panose="020B0604020202020204" pitchFamily="34" charset="0"/>
              </a:rPr>
              <a:t> courts and scourge you in their synagogues; </a:t>
            </a:r>
          </a:p>
        </p:txBody>
      </p:sp>
      <p:sp>
        <p:nvSpPr>
          <p:cNvPr id="11" name="Rectangle 10"/>
          <p:cNvSpPr/>
          <p:nvPr/>
        </p:nvSpPr>
        <p:spPr>
          <a:xfrm>
            <a:off x="4642644" y="4125192"/>
            <a:ext cx="4430713" cy="268315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10:22–23 (NASB95) </a:t>
            </a:r>
          </a:p>
          <a:p>
            <a:r>
              <a:rPr lang="en-US" sz="2000" b="1" baseline="30000" dirty="0">
                <a:solidFill>
                  <a:schemeClr val="bg1"/>
                </a:solidFill>
                <a:latin typeface="Arial" panose="020B0604020202020204" pitchFamily="34" charset="0"/>
                <a:cs typeface="Arial" panose="020B0604020202020204" pitchFamily="34" charset="0"/>
              </a:rPr>
              <a:t>22</a:t>
            </a:r>
            <a:r>
              <a:rPr lang="en-US" sz="2000" b="1" dirty="0">
                <a:solidFill>
                  <a:schemeClr val="bg1"/>
                </a:solidFill>
                <a:latin typeface="Arial" panose="020B0604020202020204" pitchFamily="34" charset="0"/>
                <a:cs typeface="Arial" panose="020B0604020202020204" pitchFamily="34" charset="0"/>
              </a:rPr>
              <a:t> “You will be hated by all because of My name, but it is the one who has endured to the end who will be saved. </a:t>
            </a:r>
            <a:r>
              <a:rPr lang="en-US" sz="2000" b="1" baseline="30000" dirty="0">
                <a:solidFill>
                  <a:schemeClr val="bg1"/>
                </a:solidFill>
                <a:latin typeface="Arial" panose="020B0604020202020204" pitchFamily="34" charset="0"/>
                <a:cs typeface="Arial" panose="020B0604020202020204" pitchFamily="34" charset="0"/>
              </a:rPr>
              <a:t>23</a:t>
            </a:r>
            <a:r>
              <a:rPr lang="en-US" sz="2000" b="1" dirty="0">
                <a:solidFill>
                  <a:schemeClr val="bg1"/>
                </a:solidFill>
                <a:latin typeface="Arial" panose="020B0604020202020204" pitchFamily="34" charset="0"/>
                <a:cs typeface="Arial" panose="020B0604020202020204" pitchFamily="34" charset="0"/>
              </a:rPr>
              <a:t> “But whenever they persecute you in one city, flee to the next; …</a:t>
            </a:r>
          </a:p>
        </p:txBody>
      </p:sp>
      <p:sp>
        <p:nvSpPr>
          <p:cNvPr id="12" name="Rectangle 11"/>
          <p:cNvSpPr/>
          <p:nvPr/>
        </p:nvSpPr>
        <p:spPr>
          <a:xfrm>
            <a:off x="4642644" y="3532909"/>
            <a:ext cx="4430713" cy="327543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10:24–25 (NASB95) </a:t>
            </a:r>
          </a:p>
          <a:p>
            <a:r>
              <a:rPr lang="en-US" sz="2000" b="1" baseline="30000" dirty="0">
                <a:solidFill>
                  <a:schemeClr val="bg1"/>
                </a:solidFill>
                <a:latin typeface="Arial" panose="020B0604020202020204" pitchFamily="34" charset="0"/>
                <a:cs typeface="Arial" panose="020B0604020202020204" pitchFamily="34" charset="0"/>
              </a:rPr>
              <a:t>24</a:t>
            </a:r>
            <a:r>
              <a:rPr lang="en-US" sz="2000" b="1" dirty="0">
                <a:solidFill>
                  <a:schemeClr val="bg1"/>
                </a:solidFill>
                <a:latin typeface="Arial" panose="020B0604020202020204" pitchFamily="34" charset="0"/>
                <a:cs typeface="Arial" panose="020B0604020202020204" pitchFamily="34" charset="0"/>
              </a:rPr>
              <a:t> “A disciple is not above his teacher, nor a slave above his master. </a:t>
            </a:r>
            <a:r>
              <a:rPr lang="en-US" sz="2000" b="1" baseline="30000" dirty="0">
                <a:solidFill>
                  <a:schemeClr val="bg1"/>
                </a:solidFill>
                <a:latin typeface="Arial" panose="020B0604020202020204" pitchFamily="34" charset="0"/>
                <a:cs typeface="Arial" panose="020B0604020202020204" pitchFamily="34" charset="0"/>
              </a:rPr>
              <a:t>25</a:t>
            </a:r>
            <a:r>
              <a:rPr lang="en-US" sz="2000" b="1" dirty="0">
                <a:solidFill>
                  <a:schemeClr val="bg1"/>
                </a:solidFill>
                <a:latin typeface="Arial" panose="020B0604020202020204" pitchFamily="34" charset="0"/>
                <a:cs typeface="Arial" panose="020B0604020202020204" pitchFamily="34" charset="0"/>
              </a:rPr>
              <a:t> “It is enough for the disciple that he become like his teacher, and the slave like his master. </a:t>
            </a:r>
            <a:r>
              <a:rPr lang="en-US" sz="2000" b="1" u="sng" dirty="0">
                <a:solidFill>
                  <a:schemeClr val="bg1"/>
                </a:solidFill>
                <a:latin typeface="Arial" panose="020B0604020202020204" pitchFamily="34" charset="0"/>
                <a:cs typeface="Arial" panose="020B0604020202020204" pitchFamily="34" charset="0"/>
              </a:rPr>
              <a:t>If they have called the head of the house </a:t>
            </a:r>
            <a:r>
              <a:rPr lang="en-US" sz="2000" b="1" u="sng" dirty="0" err="1">
                <a:solidFill>
                  <a:schemeClr val="bg1"/>
                </a:solidFill>
                <a:latin typeface="Arial" panose="020B0604020202020204" pitchFamily="34" charset="0"/>
                <a:cs typeface="Arial" panose="020B0604020202020204" pitchFamily="34" charset="0"/>
              </a:rPr>
              <a:t>Beelzebul</a:t>
            </a:r>
            <a:r>
              <a:rPr lang="en-US" sz="2000" b="1" u="sng" dirty="0">
                <a:solidFill>
                  <a:schemeClr val="bg1"/>
                </a:solidFill>
                <a:latin typeface="Arial" panose="020B0604020202020204" pitchFamily="34" charset="0"/>
                <a:cs typeface="Arial" panose="020B0604020202020204" pitchFamily="34" charset="0"/>
              </a:rPr>
              <a:t>, how much more </a:t>
            </a:r>
            <a:r>
              <a:rPr lang="en-US" sz="2000" b="1" i="1" u="sng" dirty="0">
                <a:solidFill>
                  <a:schemeClr val="bg1"/>
                </a:solidFill>
                <a:latin typeface="Arial" panose="020B0604020202020204" pitchFamily="34" charset="0"/>
                <a:cs typeface="Arial" panose="020B0604020202020204" pitchFamily="34" charset="0"/>
              </a:rPr>
              <a:t>will they malign</a:t>
            </a:r>
            <a:r>
              <a:rPr lang="en-US" sz="2000" b="1" u="sng" dirty="0">
                <a:solidFill>
                  <a:schemeClr val="bg1"/>
                </a:solidFill>
                <a:latin typeface="Arial" panose="020B0604020202020204" pitchFamily="34" charset="0"/>
                <a:cs typeface="Arial" panose="020B0604020202020204" pitchFamily="34" charset="0"/>
              </a:rPr>
              <a:t> the members of his household</a:t>
            </a:r>
            <a:r>
              <a:rPr lang="en-US" sz="2000" b="1" dirty="0">
                <a:solidFill>
                  <a:schemeClr val="bg1"/>
                </a:solidFill>
                <a:latin typeface="Arial" panose="020B0604020202020204" pitchFamily="34" charset="0"/>
                <a:cs typeface="Arial" panose="020B0604020202020204" pitchFamily="34" charset="0"/>
              </a:rPr>
              <a:t>! </a:t>
            </a:r>
          </a:p>
        </p:txBody>
      </p:sp>
      <p:sp>
        <p:nvSpPr>
          <p:cNvPr id="13" name="Rectangle 12"/>
          <p:cNvSpPr/>
          <p:nvPr/>
        </p:nvSpPr>
        <p:spPr>
          <a:xfrm>
            <a:off x="4642643" y="3532907"/>
            <a:ext cx="4430713" cy="327543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10:27–28 (NASB95) </a:t>
            </a:r>
          </a:p>
          <a:p>
            <a:r>
              <a:rPr lang="en-US" sz="2000" b="1" baseline="30000" dirty="0">
                <a:solidFill>
                  <a:schemeClr val="bg1"/>
                </a:solidFill>
                <a:latin typeface="Arial" panose="020B0604020202020204" pitchFamily="34" charset="0"/>
                <a:cs typeface="Arial" panose="020B0604020202020204" pitchFamily="34" charset="0"/>
              </a:rPr>
              <a:t>27</a:t>
            </a:r>
            <a:r>
              <a:rPr lang="en-US" sz="2000" b="1" dirty="0">
                <a:solidFill>
                  <a:schemeClr val="bg1"/>
                </a:solidFill>
                <a:latin typeface="Arial" panose="020B0604020202020204" pitchFamily="34" charset="0"/>
                <a:cs typeface="Arial" panose="020B0604020202020204" pitchFamily="34" charset="0"/>
              </a:rPr>
              <a:t> “What I tell you in the darkness, speak in the light; and what you hear </a:t>
            </a:r>
            <a:r>
              <a:rPr lang="en-US" sz="2000" b="1" i="1" dirty="0">
                <a:solidFill>
                  <a:schemeClr val="bg1"/>
                </a:solidFill>
                <a:latin typeface="Arial" panose="020B0604020202020204" pitchFamily="34" charset="0"/>
                <a:cs typeface="Arial" panose="020B0604020202020204" pitchFamily="34" charset="0"/>
              </a:rPr>
              <a:t>whispered</a:t>
            </a:r>
            <a:r>
              <a:rPr lang="en-US" sz="2000" b="1" dirty="0">
                <a:solidFill>
                  <a:schemeClr val="bg1"/>
                </a:solidFill>
                <a:latin typeface="Arial" panose="020B0604020202020204" pitchFamily="34" charset="0"/>
                <a:cs typeface="Arial" panose="020B0604020202020204" pitchFamily="34" charset="0"/>
              </a:rPr>
              <a:t> in </a:t>
            </a:r>
            <a:r>
              <a:rPr lang="en-US" sz="2000" b="1" i="1" dirty="0">
                <a:solidFill>
                  <a:schemeClr val="bg1"/>
                </a:solidFill>
                <a:latin typeface="Arial" panose="020B0604020202020204" pitchFamily="34" charset="0"/>
                <a:cs typeface="Arial" panose="020B0604020202020204" pitchFamily="34" charset="0"/>
              </a:rPr>
              <a:t>your</a:t>
            </a:r>
            <a:r>
              <a:rPr lang="en-US" sz="2000" b="1" dirty="0">
                <a:solidFill>
                  <a:schemeClr val="bg1"/>
                </a:solidFill>
                <a:latin typeface="Arial" panose="020B0604020202020204" pitchFamily="34" charset="0"/>
                <a:cs typeface="Arial" panose="020B0604020202020204" pitchFamily="34" charset="0"/>
              </a:rPr>
              <a:t> ear, proclaim upon the housetops. </a:t>
            </a:r>
            <a:r>
              <a:rPr lang="en-US" sz="2000" b="1" baseline="30000" dirty="0">
                <a:solidFill>
                  <a:schemeClr val="bg1"/>
                </a:solidFill>
                <a:latin typeface="Arial" panose="020B0604020202020204" pitchFamily="34" charset="0"/>
                <a:cs typeface="Arial" panose="020B0604020202020204" pitchFamily="34" charset="0"/>
              </a:rPr>
              <a:t>28</a:t>
            </a:r>
            <a:r>
              <a:rPr lang="en-US" sz="2000" b="1" dirty="0">
                <a:solidFill>
                  <a:schemeClr val="bg1"/>
                </a:solidFill>
                <a:latin typeface="Arial" panose="020B0604020202020204" pitchFamily="34" charset="0"/>
                <a:cs typeface="Arial" panose="020B0604020202020204" pitchFamily="34" charset="0"/>
              </a:rPr>
              <a:t> “</a:t>
            </a:r>
            <a:r>
              <a:rPr lang="en-US" sz="2000" b="1" u="sng" dirty="0">
                <a:solidFill>
                  <a:schemeClr val="bg1"/>
                </a:solidFill>
                <a:latin typeface="Arial" panose="020B0604020202020204" pitchFamily="34" charset="0"/>
                <a:cs typeface="Arial" panose="020B0604020202020204" pitchFamily="34" charset="0"/>
              </a:rPr>
              <a:t>Do not fear those who kill the body but are unable to kill the soul; but rather fear Him who is able to destroy both soul and body in hell</a:t>
            </a:r>
            <a:r>
              <a:rPr lang="en-US" sz="2000" b="1" dirty="0">
                <a:solidFill>
                  <a:schemeClr val="bg1"/>
                </a:solidFill>
                <a:latin typeface="Arial" panose="020B0604020202020204" pitchFamily="34" charset="0"/>
                <a:cs typeface="Arial" panose="020B0604020202020204" pitchFamily="34" charset="0"/>
              </a:rPr>
              <a:t>. </a:t>
            </a:r>
          </a:p>
        </p:txBody>
      </p:sp>
      <p:sp>
        <p:nvSpPr>
          <p:cNvPr id="14" name="Rectangle 13"/>
          <p:cNvSpPr/>
          <p:nvPr/>
        </p:nvSpPr>
        <p:spPr>
          <a:xfrm>
            <a:off x="4642644" y="3525982"/>
            <a:ext cx="4430713" cy="327543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10:32–33 (NASB95) </a:t>
            </a:r>
          </a:p>
          <a:p>
            <a:r>
              <a:rPr lang="en-US" sz="2000" b="1" baseline="30000" dirty="0">
                <a:solidFill>
                  <a:schemeClr val="bg1"/>
                </a:solidFill>
                <a:latin typeface="Arial" panose="020B0604020202020204" pitchFamily="34" charset="0"/>
                <a:cs typeface="Arial" panose="020B0604020202020204" pitchFamily="34" charset="0"/>
              </a:rPr>
              <a:t>32</a:t>
            </a:r>
            <a:r>
              <a:rPr lang="en-US" sz="2000" b="1" dirty="0">
                <a:solidFill>
                  <a:schemeClr val="bg1"/>
                </a:solidFill>
                <a:latin typeface="Arial" panose="020B0604020202020204" pitchFamily="34" charset="0"/>
                <a:cs typeface="Arial" panose="020B0604020202020204" pitchFamily="34" charset="0"/>
              </a:rPr>
              <a:t> “Therefore everyone who confesses Me before men, I will also confess him before My Father who is in heaven. </a:t>
            </a:r>
            <a:r>
              <a:rPr lang="en-US" sz="2000" b="1" baseline="30000" dirty="0">
                <a:solidFill>
                  <a:schemeClr val="bg1"/>
                </a:solidFill>
                <a:latin typeface="Arial" panose="020B0604020202020204" pitchFamily="34" charset="0"/>
                <a:cs typeface="Arial" panose="020B0604020202020204" pitchFamily="34" charset="0"/>
              </a:rPr>
              <a:t>33</a:t>
            </a:r>
            <a:r>
              <a:rPr lang="en-US" sz="2000" b="1" dirty="0">
                <a:solidFill>
                  <a:schemeClr val="bg1"/>
                </a:solidFill>
                <a:latin typeface="Arial" panose="020B0604020202020204" pitchFamily="34" charset="0"/>
                <a:cs typeface="Arial" panose="020B0604020202020204" pitchFamily="34" charset="0"/>
              </a:rPr>
              <a:t> “But whoever denies Me before men, I will also deny him before My Father who is in heaven. </a:t>
            </a:r>
          </a:p>
        </p:txBody>
      </p:sp>
      <p:sp>
        <p:nvSpPr>
          <p:cNvPr id="15" name="Rectangle 14"/>
          <p:cNvSpPr/>
          <p:nvPr/>
        </p:nvSpPr>
        <p:spPr>
          <a:xfrm>
            <a:off x="4642644" y="3519055"/>
            <a:ext cx="4430713" cy="3275433"/>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Matthew 10:38–39 (NASB95) </a:t>
            </a:r>
          </a:p>
          <a:p>
            <a:r>
              <a:rPr lang="en-US" sz="2000" b="1" baseline="30000" dirty="0">
                <a:solidFill>
                  <a:schemeClr val="bg1"/>
                </a:solidFill>
                <a:latin typeface="Arial" panose="020B0604020202020204" pitchFamily="34" charset="0"/>
                <a:cs typeface="Arial" panose="020B0604020202020204" pitchFamily="34" charset="0"/>
              </a:rPr>
              <a:t>38</a:t>
            </a:r>
            <a:r>
              <a:rPr lang="en-US" sz="2000" b="1" dirty="0">
                <a:solidFill>
                  <a:schemeClr val="bg1"/>
                </a:solidFill>
                <a:latin typeface="Arial" panose="020B0604020202020204" pitchFamily="34" charset="0"/>
                <a:cs typeface="Arial" panose="020B0604020202020204" pitchFamily="34" charset="0"/>
              </a:rPr>
              <a:t> “And he who does not take his cross and follow after Me is not worthy of Me. </a:t>
            </a:r>
            <a:r>
              <a:rPr lang="en-US" sz="2000" b="1" baseline="30000" dirty="0">
                <a:solidFill>
                  <a:schemeClr val="bg1"/>
                </a:solidFill>
                <a:latin typeface="Arial" panose="020B0604020202020204" pitchFamily="34" charset="0"/>
                <a:cs typeface="Arial" panose="020B0604020202020204" pitchFamily="34" charset="0"/>
              </a:rPr>
              <a:t>39</a:t>
            </a:r>
            <a:r>
              <a:rPr lang="en-US" sz="2000" b="1" dirty="0">
                <a:solidFill>
                  <a:schemeClr val="bg1"/>
                </a:solidFill>
                <a:latin typeface="Arial" panose="020B0604020202020204" pitchFamily="34" charset="0"/>
                <a:cs typeface="Arial" panose="020B0604020202020204" pitchFamily="34" charset="0"/>
              </a:rPr>
              <a:t> “He who has found his life will lose it, and he who has lost his life for My sake will find it. </a:t>
            </a:r>
          </a:p>
        </p:txBody>
      </p:sp>
      <p:sp>
        <p:nvSpPr>
          <p:cNvPr id="19" name="Rectangle 18"/>
          <p:cNvSpPr>
            <a:spLocks noChangeArrowheads="1"/>
          </p:cNvSpPr>
          <p:nvPr/>
        </p:nvSpPr>
        <p:spPr bwMode="auto">
          <a:xfrm>
            <a:off x="4569255" y="1664552"/>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Being persecuted is a sign that we belong to Him</a:t>
            </a:r>
          </a:p>
        </p:txBody>
      </p:sp>
      <p:sp>
        <p:nvSpPr>
          <p:cNvPr id="20" name="Rectangle 19"/>
          <p:cNvSpPr/>
          <p:nvPr/>
        </p:nvSpPr>
        <p:spPr>
          <a:xfrm>
            <a:off x="4639899" y="2836718"/>
            <a:ext cx="4430713" cy="3964697"/>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Philippians 1:27–28 (NASB95) </a:t>
            </a:r>
          </a:p>
          <a:p>
            <a:r>
              <a:rPr lang="en-US" sz="2000" b="1" baseline="30000" dirty="0">
                <a:solidFill>
                  <a:schemeClr val="bg1"/>
                </a:solidFill>
                <a:latin typeface="Arial" panose="020B0604020202020204" pitchFamily="34" charset="0"/>
                <a:cs typeface="Arial" panose="020B0604020202020204" pitchFamily="34" charset="0"/>
              </a:rPr>
              <a:t>27</a:t>
            </a:r>
            <a:r>
              <a:rPr lang="en-US" sz="2000" b="1" dirty="0">
                <a:solidFill>
                  <a:schemeClr val="bg1"/>
                </a:solidFill>
                <a:latin typeface="Arial" panose="020B0604020202020204" pitchFamily="34" charset="0"/>
                <a:cs typeface="Arial" panose="020B0604020202020204" pitchFamily="34" charset="0"/>
              </a:rPr>
              <a:t> Only conduct yourselves in a manner worthy of the gospel of Christ, so that whether I come and see you or remain absent, I will hear of you that you are </a:t>
            </a:r>
            <a:r>
              <a:rPr lang="en-US" sz="2000" b="1" u="sng" dirty="0">
                <a:solidFill>
                  <a:schemeClr val="bg1"/>
                </a:solidFill>
                <a:latin typeface="Arial" panose="020B0604020202020204" pitchFamily="34" charset="0"/>
                <a:cs typeface="Arial" panose="020B0604020202020204" pitchFamily="34" charset="0"/>
              </a:rPr>
              <a:t>standing firm in one spirit, with one mind striving together for the faith of the gospel</a:t>
            </a:r>
            <a:r>
              <a:rPr lang="en-US" sz="2000" b="1" dirty="0">
                <a:solidFill>
                  <a:schemeClr val="bg1"/>
                </a:solidFill>
                <a:latin typeface="Arial" panose="020B0604020202020204" pitchFamily="34" charset="0"/>
                <a:cs typeface="Arial" panose="020B0604020202020204" pitchFamily="34" charset="0"/>
              </a:rPr>
              <a:t>; </a:t>
            </a:r>
            <a:r>
              <a:rPr lang="en-US" sz="2000" b="1" baseline="30000" dirty="0">
                <a:solidFill>
                  <a:schemeClr val="bg1"/>
                </a:solidFill>
                <a:latin typeface="Arial" panose="020B0604020202020204" pitchFamily="34" charset="0"/>
                <a:cs typeface="Arial" panose="020B0604020202020204" pitchFamily="34" charset="0"/>
              </a:rPr>
              <a:t>28</a:t>
            </a:r>
            <a:r>
              <a:rPr lang="en-US" sz="2000" b="1" dirty="0">
                <a:solidFill>
                  <a:schemeClr val="bg1"/>
                </a:solidFill>
                <a:latin typeface="Arial" panose="020B0604020202020204" pitchFamily="34" charset="0"/>
                <a:cs typeface="Arial" panose="020B0604020202020204" pitchFamily="34" charset="0"/>
              </a:rPr>
              <a:t> in no way alarmed by </a:t>
            </a:r>
            <a:r>
              <a:rPr lang="en-US" sz="2000" b="1" i="1" dirty="0">
                <a:solidFill>
                  <a:schemeClr val="bg1"/>
                </a:solidFill>
                <a:latin typeface="Arial" panose="020B0604020202020204" pitchFamily="34" charset="0"/>
                <a:cs typeface="Arial" panose="020B0604020202020204" pitchFamily="34" charset="0"/>
              </a:rPr>
              <a:t>your</a:t>
            </a:r>
            <a:r>
              <a:rPr lang="en-US" sz="2000" b="1" dirty="0">
                <a:solidFill>
                  <a:schemeClr val="bg1"/>
                </a:solidFill>
                <a:latin typeface="Arial" panose="020B0604020202020204" pitchFamily="34" charset="0"/>
                <a:cs typeface="Arial" panose="020B0604020202020204" pitchFamily="34" charset="0"/>
              </a:rPr>
              <a:t> opponents—which is </a:t>
            </a:r>
            <a:r>
              <a:rPr lang="en-US" sz="2000" b="1" u="sng" dirty="0">
                <a:solidFill>
                  <a:schemeClr val="bg1"/>
                </a:solidFill>
                <a:latin typeface="Arial" panose="020B0604020202020204" pitchFamily="34" charset="0"/>
                <a:cs typeface="Arial" panose="020B0604020202020204" pitchFamily="34" charset="0"/>
              </a:rPr>
              <a:t>a sign of destruction for them, but of salvation for you</a:t>
            </a:r>
            <a:r>
              <a:rPr lang="en-US" sz="2000" b="1" dirty="0">
                <a:solidFill>
                  <a:schemeClr val="bg1"/>
                </a:solidFill>
                <a:latin typeface="Arial" panose="020B0604020202020204" pitchFamily="34" charset="0"/>
                <a:cs typeface="Arial" panose="020B0604020202020204" pitchFamily="34" charset="0"/>
              </a:rPr>
              <a:t>, and that </a:t>
            </a:r>
            <a:r>
              <a:rPr lang="en-US" sz="2000" b="1" i="1" dirty="0">
                <a:solidFill>
                  <a:schemeClr val="bg1"/>
                </a:solidFill>
                <a:latin typeface="Arial" panose="020B0604020202020204" pitchFamily="34" charset="0"/>
                <a:cs typeface="Arial" panose="020B0604020202020204" pitchFamily="34" charset="0"/>
              </a:rPr>
              <a:t>too</a:t>
            </a:r>
            <a:r>
              <a:rPr lang="en-US" sz="2000" b="1" dirty="0">
                <a:solidFill>
                  <a:schemeClr val="bg1"/>
                </a:solidFill>
                <a:latin typeface="Arial" panose="020B0604020202020204" pitchFamily="34" charset="0"/>
                <a:cs typeface="Arial" panose="020B0604020202020204" pitchFamily="34" charset="0"/>
              </a:rPr>
              <a:t>, from God. </a:t>
            </a:r>
          </a:p>
        </p:txBody>
      </p:sp>
      <p:sp>
        <p:nvSpPr>
          <p:cNvPr id="23" name="Rectangle 22"/>
          <p:cNvSpPr>
            <a:spLocks noChangeArrowheads="1"/>
          </p:cNvSpPr>
          <p:nvPr/>
        </p:nvSpPr>
        <p:spPr bwMode="auto">
          <a:xfrm>
            <a:off x="4566510" y="2495549"/>
            <a:ext cx="457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Rejecting the disciples teaching is rejecting Jesus and therefore rejecting God!</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xit" presetSubtype="0" fill="hold" grpId="1"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par>
                                <p:cTn id="67" presetID="10" presetClass="exit" presetSubtype="0" fill="hold" grpId="1" nodeType="withEffect">
                                  <p:stCondLst>
                                    <p:cond delay="0"/>
                                  </p:stCondLst>
                                  <p:childTnLst>
                                    <p:animEffect transition="out" filter="fade">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par>
                                <p:cTn id="78" presetID="10"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P spid="9" grpId="0"/>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9" grpId="0"/>
      <p:bldP spid="20" grpId="0" animBg="1"/>
      <p:bldP spid="20" grpId="1"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19 – Question 2</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How can we know the way?</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1527394" y="3002739"/>
            <a:ext cx="6089213"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14:6 (NASB95) </a:t>
            </a:r>
          </a:p>
          <a:p>
            <a:pPr>
              <a:buNone/>
            </a:pPr>
            <a:r>
              <a:rPr lang="en-US" sz="2400" b="1" baseline="30000" dirty="0">
                <a:latin typeface="Arial" panose="020B0604020202020204" pitchFamily="34" charset="0"/>
                <a:cs typeface="Arial" panose="020B0604020202020204" pitchFamily="34" charset="0"/>
              </a:rPr>
              <a:t>6</a:t>
            </a:r>
            <a:r>
              <a:rPr lang="en-US" sz="2400" b="1" dirty="0">
                <a:latin typeface="Arial" panose="020B0604020202020204" pitchFamily="34" charset="0"/>
                <a:cs typeface="Arial" panose="020B0604020202020204" pitchFamily="34" charset="0"/>
              </a:rPr>
              <a:t> Jesus said to him, “I am the way, and the truth, and the life; no one comes to the Father but through Me. </a:t>
            </a:r>
          </a:p>
        </p:txBody>
      </p:sp>
    </p:spTree>
    <p:extLst>
      <p:ext uri="{BB962C8B-B14F-4D97-AF65-F5344CB8AC3E}">
        <p14:creationId xmlns:p14="http://schemas.microsoft.com/office/powerpoint/2010/main" val="274130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572000" cy="5678478"/>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15:22–24 (NASB95) </a:t>
            </a:r>
          </a:p>
          <a:p>
            <a:pPr>
              <a:lnSpc>
                <a:spcPct val="150000"/>
              </a:lnSpc>
            </a:pPr>
            <a:r>
              <a:rPr lang="en-US" sz="2200" b="1" baseline="30000" dirty="0">
                <a:latin typeface="Arial" pitchFamily="34" charset="0"/>
                <a:cs typeface="Arial" pitchFamily="34" charset="0"/>
              </a:rPr>
              <a:t>22</a:t>
            </a:r>
            <a:r>
              <a:rPr lang="en-US" sz="2200" b="1" dirty="0">
                <a:latin typeface="Arial" pitchFamily="34" charset="0"/>
                <a:cs typeface="Arial" pitchFamily="34" charset="0"/>
              </a:rPr>
              <a:t> “If I had not come and spoken to them, they would not have sin, but now they have no excuse for their sin. </a:t>
            </a:r>
            <a:r>
              <a:rPr lang="en-US" sz="2200" b="1" baseline="30000" dirty="0">
                <a:latin typeface="Arial" pitchFamily="34" charset="0"/>
                <a:cs typeface="Arial" pitchFamily="34" charset="0"/>
              </a:rPr>
              <a:t>23</a:t>
            </a:r>
            <a:r>
              <a:rPr lang="en-US" sz="2200" b="1" dirty="0">
                <a:latin typeface="Arial" pitchFamily="34" charset="0"/>
                <a:cs typeface="Arial" pitchFamily="34" charset="0"/>
              </a:rPr>
              <a:t> “He who hates Me hates My Father also. </a:t>
            </a:r>
            <a:r>
              <a:rPr lang="en-US" sz="2200" b="1" baseline="30000" dirty="0">
                <a:latin typeface="Arial" pitchFamily="34" charset="0"/>
                <a:cs typeface="Arial" pitchFamily="34" charset="0"/>
              </a:rPr>
              <a:t>24</a:t>
            </a:r>
            <a:r>
              <a:rPr lang="en-US" sz="2200" b="1" dirty="0">
                <a:latin typeface="Arial" pitchFamily="34" charset="0"/>
                <a:cs typeface="Arial" pitchFamily="34" charset="0"/>
              </a:rPr>
              <a:t> “If I had not done among them the works which no one else did, they would not have sin; but now they have both seen and hated Me and My Father as well. </a:t>
            </a:r>
          </a:p>
        </p:txBody>
      </p:sp>
      <p:cxnSp>
        <p:nvCxnSpPr>
          <p:cNvPr id="5" name="Straight Connector 4"/>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572001" y="0"/>
            <a:ext cx="457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He came with both words (v. 22) and signs (v. 24). There is no excuse, they willfully rejected him as the Messiah</a:t>
            </a:r>
          </a:p>
        </p:txBody>
      </p:sp>
      <p:sp>
        <p:nvSpPr>
          <p:cNvPr id="8" name="Rectangle 7"/>
          <p:cNvSpPr>
            <a:spLocks noChangeArrowheads="1"/>
          </p:cNvSpPr>
          <p:nvPr/>
        </p:nvSpPr>
        <p:spPr bwMode="auto">
          <a:xfrm>
            <a:off x="4572001" y="1869743"/>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Not saying they would have no sin but </a:t>
            </a:r>
            <a:r>
              <a:rPr lang="en-US" sz="2400" b="1" i="1" dirty="0">
                <a:latin typeface="Arial" panose="020B0604020202020204" pitchFamily="34" charset="0"/>
                <a:cs typeface="Arial" panose="020B0604020202020204" pitchFamily="34" charset="0"/>
              </a:rPr>
              <a:t>no excuse for their sin</a:t>
            </a:r>
            <a:endParaRPr lang="en-US" sz="2400" b="1" dirty="0">
              <a:latin typeface="Arial" panose="020B0604020202020204" pitchFamily="34" charset="0"/>
              <a:cs typeface="Arial" panose="020B0604020202020204" pitchFamily="34" charset="0"/>
            </a:endParaRPr>
          </a:p>
        </p:txBody>
      </p:sp>
      <p:sp>
        <p:nvSpPr>
          <p:cNvPr id="9" name="Rectangle 8"/>
          <p:cNvSpPr/>
          <p:nvPr/>
        </p:nvSpPr>
        <p:spPr>
          <a:xfrm>
            <a:off x="4646758" y="5259242"/>
            <a:ext cx="4430713" cy="154910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9:41 (NASB95) </a:t>
            </a:r>
          </a:p>
          <a:p>
            <a:r>
              <a:rPr lang="en-US" sz="2000" b="1" baseline="30000" dirty="0">
                <a:solidFill>
                  <a:schemeClr val="bg1"/>
                </a:solidFill>
                <a:latin typeface="Arial" panose="020B0604020202020204" pitchFamily="34" charset="0"/>
                <a:cs typeface="Arial" panose="020B0604020202020204" pitchFamily="34" charset="0"/>
              </a:rPr>
              <a:t>41</a:t>
            </a:r>
            <a:r>
              <a:rPr lang="en-US" sz="2000" b="1" dirty="0">
                <a:solidFill>
                  <a:schemeClr val="bg1"/>
                </a:solidFill>
                <a:latin typeface="Arial" panose="020B0604020202020204" pitchFamily="34" charset="0"/>
                <a:cs typeface="Arial" panose="020B0604020202020204" pitchFamily="34" charset="0"/>
              </a:rPr>
              <a:t> Jesus said to them, “If you were blind, you would have no sin; but since you say, ‘We see,’ your sin remains. </a:t>
            </a:r>
          </a:p>
        </p:txBody>
      </p:sp>
      <p:sp>
        <p:nvSpPr>
          <p:cNvPr id="10" name="Rectangle 9"/>
          <p:cNvSpPr>
            <a:spLocks noChangeArrowheads="1"/>
          </p:cNvSpPr>
          <p:nvPr/>
        </p:nvSpPr>
        <p:spPr bwMode="auto">
          <a:xfrm>
            <a:off x="4572000" y="3070072"/>
            <a:ext cx="4572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Rejecting Jesus is the ultimate sin for which there can be no forgiveness … the one who has committed this sin has at the same time rejected the only cure that exists!</a:t>
            </a:r>
          </a:p>
        </p:txBody>
      </p:sp>
      <p:sp>
        <p:nvSpPr>
          <p:cNvPr id="11" name="Rectangle 10"/>
          <p:cNvSpPr/>
          <p:nvPr/>
        </p:nvSpPr>
        <p:spPr>
          <a:xfrm>
            <a:off x="0" y="0"/>
            <a:ext cx="4572000" cy="685800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a:solidFill>
                  <a:schemeClr val="bg1"/>
                </a:solidFill>
                <a:latin typeface="Arial" panose="020B0604020202020204" pitchFamily="34" charset="0"/>
                <a:cs typeface="Arial" panose="020B0604020202020204" pitchFamily="34" charset="0"/>
              </a:rPr>
              <a:t>Hebrews 10:26–31 (NASB95) </a:t>
            </a:r>
          </a:p>
          <a:p>
            <a:r>
              <a:rPr lang="en-US" sz="1900" b="1" baseline="30000" dirty="0">
                <a:solidFill>
                  <a:schemeClr val="bg1"/>
                </a:solidFill>
                <a:latin typeface="Arial" panose="020B0604020202020204" pitchFamily="34" charset="0"/>
                <a:cs typeface="Arial" panose="020B0604020202020204" pitchFamily="34" charset="0"/>
              </a:rPr>
              <a:t>26</a:t>
            </a:r>
            <a:r>
              <a:rPr lang="en-US" sz="1900" b="1" dirty="0">
                <a:solidFill>
                  <a:schemeClr val="bg1"/>
                </a:solidFill>
                <a:latin typeface="Arial" panose="020B0604020202020204" pitchFamily="34" charset="0"/>
                <a:cs typeface="Arial" panose="020B0604020202020204" pitchFamily="34" charset="0"/>
              </a:rPr>
              <a:t> For if we go on sinning willfully after receiving the knowledge of the truth, there no longer remains a sacrifice for sins, </a:t>
            </a:r>
            <a:r>
              <a:rPr lang="en-US" sz="1900" b="1" baseline="30000" dirty="0">
                <a:solidFill>
                  <a:schemeClr val="bg1"/>
                </a:solidFill>
                <a:latin typeface="Arial" panose="020B0604020202020204" pitchFamily="34" charset="0"/>
                <a:cs typeface="Arial" panose="020B0604020202020204" pitchFamily="34" charset="0"/>
              </a:rPr>
              <a:t>27</a:t>
            </a:r>
            <a:r>
              <a:rPr lang="en-US" sz="1900" b="1" dirty="0">
                <a:solidFill>
                  <a:schemeClr val="bg1"/>
                </a:solidFill>
                <a:latin typeface="Arial" panose="020B0604020202020204" pitchFamily="34" charset="0"/>
                <a:cs typeface="Arial" panose="020B0604020202020204" pitchFamily="34" charset="0"/>
              </a:rPr>
              <a:t> but a terrifying expectation of judgment and </a:t>
            </a:r>
            <a:r>
              <a:rPr lang="en-US" sz="1900" b="1" cap="small" dirty="0">
                <a:solidFill>
                  <a:schemeClr val="bg1"/>
                </a:solidFill>
                <a:latin typeface="Arial" panose="020B0604020202020204" pitchFamily="34" charset="0"/>
                <a:cs typeface="Arial" panose="020B0604020202020204" pitchFamily="34" charset="0"/>
              </a:rPr>
              <a:t>the fury of a fire which will consume the adversaries</a:t>
            </a:r>
            <a:r>
              <a:rPr lang="en-US" sz="1900" b="1" dirty="0">
                <a:solidFill>
                  <a:schemeClr val="bg1"/>
                </a:solidFill>
                <a:latin typeface="Arial" panose="020B0604020202020204" pitchFamily="34" charset="0"/>
                <a:cs typeface="Arial" panose="020B0604020202020204" pitchFamily="34" charset="0"/>
              </a:rPr>
              <a:t>. </a:t>
            </a:r>
            <a:r>
              <a:rPr lang="en-US" sz="1900" b="1" baseline="30000" dirty="0">
                <a:solidFill>
                  <a:schemeClr val="bg1"/>
                </a:solidFill>
                <a:latin typeface="Arial" panose="020B0604020202020204" pitchFamily="34" charset="0"/>
                <a:cs typeface="Arial" panose="020B0604020202020204" pitchFamily="34" charset="0"/>
              </a:rPr>
              <a:t>28</a:t>
            </a:r>
            <a:r>
              <a:rPr lang="en-US" sz="1900" b="1" dirty="0">
                <a:solidFill>
                  <a:schemeClr val="bg1"/>
                </a:solidFill>
                <a:latin typeface="Arial" panose="020B0604020202020204" pitchFamily="34" charset="0"/>
                <a:cs typeface="Arial" panose="020B0604020202020204" pitchFamily="34" charset="0"/>
              </a:rPr>
              <a:t> Anyone who has set aside the Law of Moses dies without mercy on </a:t>
            </a:r>
            <a:r>
              <a:rPr lang="en-US" sz="1900" b="1" i="1" dirty="0">
                <a:solidFill>
                  <a:schemeClr val="bg1"/>
                </a:solidFill>
                <a:latin typeface="Arial" panose="020B0604020202020204" pitchFamily="34" charset="0"/>
                <a:cs typeface="Arial" panose="020B0604020202020204" pitchFamily="34" charset="0"/>
              </a:rPr>
              <a:t>the testimony of</a:t>
            </a:r>
            <a:r>
              <a:rPr lang="en-US" sz="1900" b="1" dirty="0">
                <a:solidFill>
                  <a:schemeClr val="bg1"/>
                </a:solidFill>
                <a:latin typeface="Arial" panose="020B0604020202020204" pitchFamily="34" charset="0"/>
                <a:cs typeface="Arial" panose="020B0604020202020204" pitchFamily="34" charset="0"/>
              </a:rPr>
              <a:t> two or three witnesses. </a:t>
            </a:r>
            <a:r>
              <a:rPr lang="en-US" sz="1900" b="1" baseline="30000" dirty="0">
                <a:solidFill>
                  <a:schemeClr val="bg1"/>
                </a:solidFill>
                <a:latin typeface="Arial" panose="020B0604020202020204" pitchFamily="34" charset="0"/>
                <a:cs typeface="Arial" panose="020B0604020202020204" pitchFamily="34" charset="0"/>
              </a:rPr>
              <a:t>29</a:t>
            </a:r>
            <a:r>
              <a:rPr lang="en-US" sz="1900" b="1" dirty="0">
                <a:solidFill>
                  <a:schemeClr val="bg1"/>
                </a:solidFill>
                <a:latin typeface="Arial" panose="020B0604020202020204" pitchFamily="34" charset="0"/>
                <a:cs typeface="Arial" panose="020B0604020202020204" pitchFamily="34" charset="0"/>
              </a:rPr>
              <a:t> How much severer punishment do you think he will deserve who has trampled under foot the Son of God, and has regarded as unclean the blood of the covenant by which he was sanctified, and has insulted the Spirit of grace? </a:t>
            </a:r>
            <a:r>
              <a:rPr lang="en-US" sz="1900" b="1" baseline="30000" dirty="0">
                <a:solidFill>
                  <a:schemeClr val="bg1"/>
                </a:solidFill>
                <a:latin typeface="Arial" panose="020B0604020202020204" pitchFamily="34" charset="0"/>
                <a:cs typeface="Arial" panose="020B0604020202020204" pitchFamily="34" charset="0"/>
              </a:rPr>
              <a:t>30</a:t>
            </a:r>
            <a:r>
              <a:rPr lang="en-US" sz="1900" b="1" dirty="0">
                <a:solidFill>
                  <a:schemeClr val="bg1"/>
                </a:solidFill>
                <a:latin typeface="Arial" panose="020B0604020202020204" pitchFamily="34" charset="0"/>
                <a:cs typeface="Arial" panose="020B0604020202020204" pitchFamily="34" charset="0"/>
              </a:rPr>
              <a:t> For we know Him who said, “</a:t>
            </a:r>
            <a:r>
              <a:rPr lang="en-US" sz="1900" b="1" cap="small" dirty="0">
                <a:solidFill>
                  <a:schemeClr val="bg1"/>
                </a:solidFill>
                <a:latin typeface="Arial" panose="020B0604020202020204" pitchFamily="34" charset="0"/>
                <a:cs typeface="Arial" panose="020B0604020202020204" pitchFamily="34" charset="0"/>
              </a:rPr>
              <a:t>Vengeance is Mine</a:t>
            </a:r>
            <a:r>
              <a:rPr lang="en-US" sz="1900" b="1" dirty="0">
                <a:solidFill>
                  <a:schemeClr val="bg1"/>
                </a:solidFill>
                <a:latin typeface="Arial" panose="020B0604020202020204" pitchFamily="34" charset="0"/>
                <a:cs typeface="Arial" panose="020B0604020202020204" pitchFamily="34" charset="0"/>
              </a:rPr>
              <a:t>, I </a:t>
            </a:r>
            <a:r>
              <a:rPr lang="en-US" sz="1900" b="1" cap="small" dirty="0">
                <a:solidFill>
                  <a:schemeClr val="bg1"/>
                </a:solidFill>
                <a:latin typeface="Arial" panose="020B0604020202020204" pitchFamily="34" charset="0"/>
                <a:cs typeface="Arial" panose="020B0604020202020204" pitchFamily="34" charset="0"/>
              </a:rPr>
              <a:t>will repay</a:t>
            </a:r>
            <a:r>
              <a:rPr lang="en-US" sz="1900" b="1" dirty="0">
                <a:solidFill>
                  <a:schemeClr val="bg1"/>
                </a:solidFill>
                <a:latin typeface="Arial" panose="020B0604020202020204" pitchFamily="34" charset="0"/>
                <a:cs typeface="Arial" panose="020B0604020202020204" pitchFamily="34" charset="0"/>
              </a:rPr>
              <a:t>.” And again, “</a:t>
            </a:r>
            <a:r>
              <a:rPr lang="en-US" sz="1900" b="1" cap="small" dirty="0">
                <a:solidFill>
                  <a:schemeClr val="bg1"/>
                </a:solidFill>
                <a:latin typeface="Arial" panose="020B0604020202020204" pitchFamily="34" charset="0"/>
                <a:cs typeface="Arial" panose="020B0604020202020204" pitchFamily="34" charset="0"/>
              </a:rPr>
              <a:t>The Lord will judge His people</a:t>
            </a:r>
            <a:r>
              <a:rPr lang="en-US" sz="1900" b="1" dirty="0">
                <a:solidFill>
                  <a:schemeClr val="bg1"/>
                </a:solidFill>
                <a:latin typeface="Arial" panose="020B0604020202020204" pitchFamily="34" charset="0"/>
                <a:cs typeface="Arial" panose="020B0604020202020204" pitchFamily="34" charset="0"/>
              </a:rPr>
              <a:t>.” </a:t>
            </a:r>
            <a:r>
              <a:rPr lang="en-US" sz="1900" b="1" baseline="30000" dirty="0">
                <a:solidFill>
                  <a:schemeClr val="bg1"/>
                </a:solidFill>
                <a:latin typeface="Arial" panose="020B0604020202020204" pitchFamily="34" charset="0"/>
                <a:cs typeface="Arial" panose="020B0604020202020204" pitchFamily="34" charset="0"/>
              </a:rPr>
              <a:t>31</a:t>
            </a:r>
            <a:r>
              <a:rPr lang="en-US" sz="1900" b="1" dirty="0">
                <a:solidFill>
                  <a:schemeClr val="bg1"/>
                </a:solidFill>
                <a:latin typeface="Arial" panose="020B0604020202020204" pitchFamily="34" charset="0"/>
                <a:cs typeface="Arial" panose="020B0604020202020204" pitchFamily="34" charset="0"/>
              </a:rPr>
              <a:t> It is a terrifying thing to fall into the hands of the living God. </a:t>
            </a:r>
          </a:p>
        </p:txBody>
      </p:sp>
    </p:spTree>
    <p:extLst>
      <p:ext uri="{BB962C8B-B14F-4D97-AF65-F5344CB8AC3E}">
        <p14:creationId xmlns:p14="http://schemas.microsoft.com/office/powerpoint/2010/main" val="174363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9" grpId="1" animBg="1"/>
      <p:bldP spid="10"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572000" cy="2631490"/>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15:25 (NASB95) </a:t>
            </a:r>
          </a:p>
          <a:p>
            <a:pPr>
              <a:lnSpc>
                <a:spcPct val="150000"/>
              </a:lnSpc>
            </a:pPr>
            <a:r>
              <a:rPr lang="en-US" sz="2200" b="1" baseline="30000" dirty="0">
                <a:latin typeface="Arial" pitchFamily="34" charset="0"/>
                <a:cs typeface="Arial" pitchFamily="34" charset="0"/>
              </a:rPr>
              <a:t>25</a:t>
            </a:r>
            <a:r>
              <a:rPr lang="en-US" sz="2200" b="1" dirty="0">
                <a:latin typeface="Arial" pitchFamily="34" charset="0"/>
                <a:cs typeface="Arial" pitchFamily="34" charset="0"/>
              </a:rPr>
              <a:t> “But </a:t>
            </a:r>
            <a:r>
              <a:rPr lang="en-US" sz="2200" b="1" i="1" dirty="0">
                <a:latin typeface="Arial" pitchFamily="34" charset="0"/>
                <a:cs typeface="Arial" pitchFamily="34" charset="0"/>
              </a:rPr>
              <a:t>they have done this</a:t>
            </a:r>
            <a:r>
              <a:rPr lang="en-US" sz="2200" b="1" dirty="0">
                <a:latin typeface="Arial" pitchFamily="34" charset="0"/>
                <a:cs typeface="Arial" pitchFamily="34" charset="0"/>
              </a:rPr>
              <a:t> to fulfill the word that is written in their Law, ‘</a:t>
            </a:r>
            <a:r>
              <a:rPr lang="en-US" sz="2200" b="1" cap="small" dirty="0">
                <a:latin typeface="Arial" pitchFamily="34" charset="0"/>
                <a:cs typeface="Arial" pitchFamily="34" charset="0"/>
              </a:rPr>
              <a:t>They hated Me without a cause</a:t>
            </a:r>
            <a:r>
              <a:rPr lang="en-US" sz="2200" b="1" dirty="0">
                <a:latin typeface="Arial" pitchFamily="34" charset="0"/>
                <a:cs typeface="Arial" pitchFamily="34" charset="0"/>
              </a:rPr>
              <a:t>.’</a:t>
            </a:r>
          </a:p>
        </p:txBody>
      </p:sp>
      <p:cxnSp>
        <p:nvCxnSpPr>
          <p:cNvPr id="5" name="Straight Connector 4"/>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noChangeArrowheads="1"/>
          </p:cNvSpPr>
          <p:nvPr/>
        </p:nvSpPr>
        <p:spPr bwMode="auto">
          <a:xfrm>
            <a:off x="4572001" y="472137"/>
            <a:ext cx="457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Psalms are equated with the Law … the Jews own acknowledged Scriptures, whose authority they accepted without dispute</a:t>
            </a:r>
          </a:p>
        </p:txBody>
      </p:sp>
      <p:sp>
        <p:nvSpPr>
          <p:cNvPr id="8" name="Rectangle 7"/>
          <p:cNvSpPr>
            <a:spLocks noChangeArrowheads="1"/>
          </p:cNvSpPr>
          <p:nvPr/>
        </p:nvSpPr>
        <p:spPr bwMode="auto">
          <a:xfrm>
            <a:off x="4571999" y="1458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Psalm 35:19 or 69:4</a:t>
            </a:r>
          </a:p>
        </p:txBody>
      </p:sp>
      <p:sp>
        <p:nvSpPr>
          <p:cNvPr id="9" name="Rectangle 8"/>
          <p:cNvSpPr/>
          <p:nvPr/>
        </p:nvSpPr>
        <p:spPr>
          <a:xfrm>
            <a:off x="4572001" y="2631490"/>
            <a:ext cx="4572000" cy="422651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Psalm 35:19 (NASB95) </a:t>
            </a:r>
          </a:p>
          <a:p>
            <a:r>
              <a:rPr lang="en-US" sz="2000" b="1" baseline="30000" dirty="0">
                <a:solidFill>
                  <a:schemeClr val="bg1"/>
                </a:solidFill>
                <a:latin typeface="Arial" panose="020B0604020202020204" pitchFamily="34" charset="0"/>
                <a:cs typeface="Arial" panose="020B0604020202020204" pitchFamily="34" charset="0"/>
              </a:rPr>
              <a:t>19</a:t>
            </a:r>
            <a:r>
              <a:rPr lang="en-US" sz="2000" b="1" dirty="0">
                <a:solidFill>
                  <a:schemeClr val="bg1"/>
                </a:solidFill>
                <a:latin typeface="Arial" panose="020B0604020202020204" pitchFamily="34" charset="0"/>
                <a:cs typeface="Arial" panose="020B0604020202020204" pitchFamily="34" charset="0"/>
              </a:rPr>
              <a:t> Do not let those who are wrongfully my enemies rejoice over me; Nor let those who </a:t>
            </a:r>
            <a:r>
              <a:rPr lang="en-US" sz="2000" b="1" u="sng" dirty="0">
                <a:solidFill>
                  <a:schemeClr val="bg1"/>
                </a:solidFill>
                <a:latin typeface="Arial" panose="020B0604020202020204" pitchFamily="34" charset="0"/>
                <a:cs typeface="Arial" panose="020B0604020202020204" pitchFamily="34" charset="0"/>
              </a:rPr>
              <a:t>hate me without cause</a:t>
            </a:r>
            <a:r>
              <a:rPr lang="en-US" sz="2000" b="1" dirty="0">
                <a:solidFill>
                  <a:schemeClr val="bg1"/>
                </a:solidFill>
                <a:latin typeface="Arial" panose="020B0604020202020204" pitchFamily="34" charset="0"/>
                <a:cs typeface="Arial" panose="020B0604020202020204" pitchFamily="34" charset="0"/>
              </a:rPr>
              <a:t> wink maliciously. </a:t>
            </a:r>
            <a:br>
              <a:rPr lang="en-US" sz="2000" b="1" dirty="0">
                <a:solidFill>
                  <a:schemeClr val="bg1"/>
                </a:solidFill>
                <a:latin typeface="Arial" panose="020B0604020202020204" pitchFamily="34" charset="0"/>
                <a:cs typeface="Arial" panose="020B0604020202020204" pitchFamily="34" charset="0"/>
              </a:rPr>
            </a:b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Psalm 69:4 (NASB95) </a:t>
            </a:r>
          </a:p>
          <a:p>
            <a:r>
              <a:rPr lang="en-US" sz="2000" b="1" baseline="30000" dirty="0">
                <a:solidFill>
                  <a:schemeClr val="bg1"/>
                </a:solidFill>
                <a:latin typeface="Arial" panose="020B0604020202020204" pitchFamily="34" charset="0"/>
                <a:cs typeface="Arial" panose="020B0604020202020204" pitchFamily="34" charset="0"/>
              </a:rPr>
              <a:t>4</a:t>
            </a:r>
            <a:r>
              <a:rPr lang="en-US" sz="2000" b="1" dirty="0">
                <a:solidFill>
                  <a:schemeClr val="bg1"/>
                </a:solidFill>
                <a:latin typeface="Arial" panose="020B0604020202020204" pitchFamily="34" charset="0"/>
                <a:cs typeface="Arial" panose="020B0604020202020204" pitchFamily="34" charset="0"/>
              </a:rPr>
              <a:t> Those who </a:t>
            </a:r>
            <a:r>
              <a:rPr lang="en-US" sz="2000" b="1" u="sng" dirty="0">
                <a:solidFill>
                  <a:schemeClr val="bg1"/>
                </a:solidFill>
                <a:latin typeface="Arial" panose="020B0604020202020204" pitchFamily="34" charset="0"/>
                <a:cs typeface="Arial" panose="020B0604020202020204" pitchFamily="34" charset="0"/>
              </a:rPr>
              <a:t>hate me without a cause</a:t>
            </a:r>
            <a:r>
              <a:rPr lang="en-US" sz="2000" b="1" dirty="0">
                <a:solidFill>
                  <a:schemeClr val="bg1"/>
                </a:solidFill>
                <a:latin typeface="Arial" panose="020B0604020202020204" pitchFamily="34" charset="0"/>
                <a:cs typeface="Arial" panose="020B0604020202020204" pitchFamily="34" charset="0"/>
              </a:rPr>
              <a:t> are more than the hairs of my head; Those who would destroy me are powerful, being wrongfully my enemies; What I did not steal, I then have to restore. </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4572000" cy="5170646"/>
          </a:xfrm>
          <a:prstGeom prst="rect">
            <a:avLst/>
          </a:prstGeom>
          <a:noFill/>
        </p:spPr>
        <p:txBody>
          <a:bodyPr wrap="square" rtlCol="0">
            <a:spAutoFit/>
          </a:bodyPr>
          <a:lstStyle/>
          <a:p>
            <a:pPr>
              <a:lnSpc>
                <a:spcPct val="150000"/>
              </a:lnSpc>
            </a:pPr>
            <a:r>
              <a:rPr lang="en-US" sz="2200" b="1" dirty="0">
                <a:latin typeface="Arial" pitchFamily="34" charset="0"/>
                <a:cs typeface="Arial" pitchFamily="34" charset="0"/>
              </a:rPr>
              <a:t>John 15:26–27 (NASB95) </a:t>
            </a:r>
          </a:p>
          <a:p>
            <a:pPr>
              <a:lnSpc>
                <a:spcPct val="150000"/>
              </a:lnSpc>
            </a:pPr>
            <a:r>
              <a:rPr lang="en-US" sz="2200" b="1" baseline="30000" dirty="0">
                <a:latin typeface="Arial" pitchFamily="34" charset="0"/>
                <a:cs typeface="Arial" pitchFamily="34" charset="0"/>
              </a:rPr>
              <a:t>26</a:t>
            </a:r>
            <a:r>
              <a:rPr lang="en-US" sz="2200" b="1" dirty="0">
                <a:latin typeface="Arial" pitchFamily="34" charset="0"/>
                <a:cs typeface="Arial" pitchFamily="34" charset="0"/>
              </a:rPr>
              <a:t> “When the Helper comes, whom I will send to you from the Father, </a:t>
            </a:r>
            <a:r>
              <a:rPr lang="en-US" sz="2200" b="1" i="1" dirty="0">
                <a:latin typeface="Arial" pitchFamily="34" charset="0"/>
                <a:cs typeface="Arial" pitchFamily="34" charset="0"/>
              </a:rPr>
              <a:t>that is</a:t>
            </a:r>
            <a:r>
              <a:rPr lang="en-US" sz="2200" b="1" dirty="0">
                <a:latin typeface="Arial" pitchFamily="34" charset="0"/>
                <a:cs typeface="Arial" pitchFamily="34" charset="0"/>
              </a:rPr>
              <a:t> the Spirit of truth who proceeds from the Father, He will testify about Me, </a:t>
            </a:r>
            <a:r>
              <a:rPr lang="en-US" sz="2200" b="1" baseline="30000" dirty="0">
                <a:latin typeface="Arial" pitchFamily="34" charset="0"/>
                <a:cs typeface="Arial" pitchFamily="34" charset="0"/>
              </a:rPr>
              <a:t>27</a:t>
            </a:r>
            <a:r>
              <a:rPr lang="en-US" sz="2200" b="1" dirty="0">
                <a:latin typeface="Arial" pitchFamily="34" charset="0"/>
                <a:cs typeface="Arial" pitchFamily="34" charset="0"/>
              </a:rPr>
              <a:t> and you </a:t>
            </a:r>
            <a:r>
              <a:rPr lang="en-US" sz="2200" b="1" i="1" dirty="0">
                <a:latin typeface="Arial" pitchFamily="34" charset="0"/>
                <a:cs typeface="Arial" pitchFamily="34" charset="0"/>
              </a:rPr>
              <a:t>will</a:t>
            </a:r>
            <a:r>
              <a:rPr lang="en-US" sz="2200" b="1" dirty="0">
                <a:latin typeface="Arial" pitchFamily="34" charset="0"/>
                <a:cs typeface="Arial" pitchFamily="34" charset="0"/>
              </a:rPr>
              <a:t> testify also, because you have been with Me from the beginning. </a:t>
            </a:r>
          </a:p>
          <a:p>
            <a:pPr>
              <a:lnSpc>
                <a:spcPct val="150000"/>
              </a:lnSpc>
            </a:pPr>
            <a:endParaRPr lang="en-US" sz="2200" b="1" dirty="0">
              <a:latin typeface="Arial" pitchFamily="34" charset="0"/>
              <a:cs typeface="Arial" pitchFamily="34" charset="0"/>
            </a:endParaRPr>
          </a:p>
        </p:txBody>
      </p:sp>
      <p:cxnSp>
        <p:nvCxnSpPr>
          <p:cNvPr id="5" name="Straight Connector 4"/>
          <p:cNvCxnSpPr/>
          <p:nvPr/>
        </p:nvCxnSpPr>
        <p:spPr>
          <a:xfrm>
            <a:off x="4572000"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572001" y="3418608"/>
            <a:ext cx="4572000" cy="3439391"/>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Arial" panose="020B0604020202020204" pitchFamily="34" charset="0"/>
                <a:cs typeface="Arial" panose="020B0604020202020204" pitchFamily="34" charset="0"/>
              </a:rPr>
              <a:t>John 14:16 (NASB95) </a:t>
            </a:r>
          </a:p>
          <a:p>
            <a:r>
              <a:rPr lang="en-US" sz="2000" b="1" baseline="30000" dirty="0">
                <a:solidFill>
                  <a:schemeClr val="bg1"/>
                </a:solidFill>
                <a:latin typeface="Arial" panose="020B0604020202020204" pitchFamily="34" charset="0"/>
                <a:cs typeface="Arial" panose="020B0604020202020204" pitchFamily="34" charset="0"/>
              </a:rPr>
              <a:t>16</a:t>
            </a:r>
            <a:r>
              <a:rPr lang="en-US" sz="2000" b="1" dirty="0">
                <a:solidFill>
                  <a:schemeClr val="bg1"/>
                </a:solidFill>
                <a:latin typeface="Arial" panose="020B0604020202020204" pitchFamily="34" charset="0"/>
                <a:cs typeface="Arial" panose="020B0604020202020204" pitchFamily="34" charset="0"/>
              </a:rPr>
              <a:t> “I will ask the Father, and He will give you another </a:t>
            </a:r>
            <a:r>
              <a:rPr lang="en-US" sz="2000" b="1" u="sng" dirty="0">
                <a:solidFill>
                  <a:schemeClr val="bg1"/>
                </a:solidFill>
                <a:latin typeface="Arial" panose="020B0604020202020204" pitchFamily="34" charset="0"/>
                <a:cs typeface="Arial" panose="020B0604020202020204" pitchFamily="34" charset="0"/>
              </a:rPr>
              <a:t>Helper</a:t>
            </a:r>
            <a:r>
              <a:rPr lang="en-US" sz="2000" b="1" dirty="0">
                <a:solidFill>
                  <a:schemeClr val="bg1"/>
                </a:solidFill>
                <a:latin typeface="Arial" panose="020B0604020202020204" pitchFamily="34" charset="0"/>
                <a:cs typeface="Arial" panose="020B0604020202020204" pitchFamily="34" charset="0"/>
              </a:rPr>
              <a:t>, that He may be with you forever; </a:t>
            </a:r>
            <a:br>
              <a:rPr lang="en-US" sz="2000" b="1" dirty="0">
                <a:solidFill>
                  <a:schemeClr val="bg1"/>
                </a:solidFill>
                <a:latin typeface="Arial" panose="020B0604020202020204" pitchFamily="34" charset="0"/>
                <a:cs typeface="Arial" panose="020B0604020202020204" pitchFamily="34" charset="0"/>
              </a:rPr>
            </a:br>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John 14:26 (NASB95) </a:t>
            </a:r>
          </a:p>
          <a:p>
            <a:r>
              <a:rPr lang="en-US" sz="2000" b="1" baseline="30000" dirty="0">
                <a:solidFill>
                  <a:schemeClr val="bg1"/>
                </a:solidFill>
                <a:latin typeface="Arial" panose="020B0604020202020204" pitchFamily="34" charset="0"/>
                <a:cs typeface="Arial" panose="020B0604020202020204" pitchFamily="34" charset="0"/>
              </a:rPr>
              <a:t>26</a:t>
            </a:r>
            <a:r>
              <a:rPr lang="en-US" sz="2000" b="1" dirty="0">
                <a:solidFill>
                  <a:schemeClr val="bg1"/>
                </a:solidFill>
                <a:latin typeface="Arial" panose="020B0604020202020204" pitchFamily="34" charset="0"/>
                <a:cs typeface="Arial" panose="020B0604020202020204" pitchFamily="34" charset="0"/>
              </a:rPr>
              <a:t> “But </a:t>
            </a:r>
            <a:r>
              <a:rPr lang="en-US" sz="2000" b="1" u="sng" dirty="0">
                <a:solidFill>
                  <a:schemeClr val="bg1"/>
                </a:solidFill>
                <a:latin typeface="Arial" panose="020B0604020202020204" pitchFamily="34" charset="0"/>
                <a:cs typeface="Arial" panose="020B0604020202020204" pitchFamily="34" charset="0"/>
              </a:rPr>
              <a:t>the Helper, the Holy Spirit</a:t>
            </a:r>
            <a:r>
              <a:rPr lang="en-US" sz="2000" b="1" dirty="0">
                <a:solidFill>
                  <a:schemeClr val="bg1"/>
                </a:solidFill>
                <a:latin typeface="Arial" panose="020B0604020202020204" pitchFamily="34" charset="0"/>
                <a:cs typeface="Arial" panose="020B0604020202020204" pitchFamily="34" charset="0"/>
              </a:rPr>
              <a:t>, whom the Father will send in My name, </a:t>
            </a:r>
            <a:r>
              <a:rPr lang="en-US" sz="2000" b="1" u="sng" dirty="0">
                <a:solidFill>
                  <a:schemeClr val="bg1"/>
                </a:solidFill>
                <a:latin typeface="Arial" panose="020B0604020202020204" pitchFamily="34" charset="0"/>
                <a:cs typeface="Arial" panose="020B0604020202020204" pitchFamily="34" charset="0"/>
              </a:rPr>
              <a:t>He will teach you all things, and bring to your remembrance all that I said to you</a:t>
            </a:r>
            <a:r>
              <a:rPr lang="en-US" sz="2000" b="1" dirty="0">
                <a:solidFill>
                  <a:schemeClr val="bg1"/>
                </a:solidFill>
                <a:latin typeface="Arial" panose="020B0604020202020204" pitchFamily="34" charset="0"/>
                <a:cs typeface="Arial" panose="020B0604020202020204" pitchFamily="34" charset="0"/>
              </a:rPr>
              <a:t>. </a:t>
            </a:r>
          </a:p>
        </p:txBody>
      </p:sp>
      <p:sp>
        <p:nvSpPr>
          <p:cNvPr id="8" name="Rectangle 7"/>
          <p:cNvSpPr>
            <a:spLocks noChangeArrowheads="1"/>
          </p:cNvSpPr>
          <p:nvPr/>
        </p:nvSpPr>
        <p:spPr bwMode="auto">
          <a:xfrm>
            <a:off x="4572001" y="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Sent </a:t>
            </a:r>
            <a:r>
              <a:rPr lang="en-US" sz="2400" b="1" i="1" dirty="0">
                <a:latin typeface="Arial" panose="020B0604020202020204" pitchFamily="34" charset="0"/>
                <a:cs typeface="Arial" panose="020B0604020202020204" pitchFamily="34" charset="0"/>
              </a:rPr>
              <a:t>from the Father</a:t>
            </a:r>
          </a:p>
        </p:txBody>
      </p:sp>
      <p:sp>
        <p:nvSpPr>
          <p:cNvPr id="9" name="Rectangle 8"/>
          <p:cNvSpPr>
            <a:spLocks noChangeArrowheads="1"/>
          </p:cNvSpPr>
          <p:nvPr/>
        </p:nvSpPr>
        <p:spPr bwMode="auto">
          <a:xfrm>
            <a:off x="4572000" y="461665"/>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r>
              <a:rPr lang="en-US" sz="2400" b="1" dirty="0">
                <a:latin typeface="Arial" panose="020B0604020202020204" pitchFamily="34" charset="0"/>
                <a:cs typeface="Arial" panose="020B0604020202020204" pitchFamily="34" charset="0"/>
              </a:rPr>
              <a:t>Their testimony would be aided by the Spirit (14:26)</a:t>
            </a:r>
            <a:endParaRPr lang="en-US"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sz="2000" b="1" dirty="0"/>
              <a:t>LESSON 20</a:t>
            </a:r>
            <a:br>
              <a:rPr lang="en-US" sz="2000" b="1" dirty="0"/>
            </a:br>
            <a:r>
              <a:rPr lang="en-US" sz="2000" b="1" dirty="0"/>
              <a:t>JOHN 15:1-27</a:t>
            </a:r>
          </a:p>
        </p:txBody>
      </p:sp>
    </p:spTree>
    <p:extLst>
      <p:ext uri="{BB962C8B-B14F-4D97-AF65-F5344CB8AC3E}">
        <p14:creationId xmlns:p14="http://schemas.microsoft.com/office/powerpoint/2010/main" val="3284045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19 – Question 3</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How can we know the Father?</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2440030"/>
            <a:ext cx="7395410"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14:7–9 (NASB95) </a:t>
            </a:r>
          </a:p>
          <a:p>
            <a:pPr>
              <a:buNone/>
            </a:pPr>
            <a:r>
              <a:rPr lang="en-US" sz="2400" b="1" baseline="30000" dirty="0">
                <a:latin typeface="Arial" panose="020B0604020202020204" pitchFamily="34" charset="0"/>
                <a:cs typeface="Arial" panose="020B0604020202020204" pitchFamily="34" charset="0"/>
              </a:rPr>
              <a:t>7</a:t>
            </a:r>
            <a:r>
              <a:rPr lang="en-US" sz="2400" b="1"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If you had known Me, you would have known My Father also</a:t>
            </a:r>
            <a:r>
              <a:rPr lang="en-US" sz="2400" b="1" dirty="0">
                <a:latin typeface="Arial" panose="020B0604020202020204" pitchFamily="34" charset="0"/>
                <a:cs typeface="Arial" panose="020B0604020202020204" pitchFamily="34" charset="0"/>
              </a:rPr>
              <a:t>; from now on you know Him, and have seen Him.” </a:t>
            </a:r>
            <a:r>
              <a:rPr lang="en-US" sz="2400" b="1" baseline="30000" dirty="0">
                <a:latin typeface="Arial" panose="020B0604020202020204" pitchFamily="34" charset="0"/>
                <a:cs typeface="Arial" panose="020B0604020202020204" pitchFamily="34" charset="0"/>
              </a:rPr>
              <a:t>8</a:t>
            </a:r>
            <a:r>
              <a:rPr lang="en-US" sz="2400" b="1" dirty="0">
                <a:latin typeface="Arial" panose="020B0604020202020204" pitchFamily="34" charset="0"/>
                <a:cs typeface="Arial" panose="020B0604020202020204" pitchFamily="34" charset="0"/>
              </a:rPr>
              <a:t> Philip said to Him, “Lord, show us the Father, and it is enough for us.” </a:t>
            </a:r>
            <a:r>
              <a:rPr lang="en-US" sz="2400" b="1" baseline="30000" dirty="0">
                <a:latin typeface="Arial" panose="020B0604020202020204" pitchFamily="34" charset="0"/>
                <a:cs typeface="Arial" panose="020B0604020202020204" pitchFamily="34" charset="0"/>
              </a:rPr>
              <a:t>9</a:t>
            </a:r>
            <a:r>
              <a:rPr lang="en-US" sz="2400" b="1" dirty="0">
                <a:latin typeface="Arial" panose="020B0604020202020204" pitchFamily="34" charset="0"/>
                <a:cs typeface="Arial" panose="020B0604020202020204" pitchFamily="34" charset="0"/>
              </a:rPr>
              <a:t> Jesus said to him, “Have I been so long with you, and </a:t>
            </a:r>
            <a:r>
              <a:rPr lang="en-US" sz="2400" b="1" i="1" dirty="0">
                <a:latin typeface="Arial" panose="020B0604020202020204" pitchFamily="34" charset="0"/>
                <a:cs typeface="Arial" panose="020B0604020202020204" pitchFamily="34" charset="0"/>
              </a:rPr>
              <a:t>yet</a:t>
            </a:r>
            <a:r>
              <a:rPr lang="en-US" sz="2400" b="1" dirty="0">
                <a:latin typeface="Arial" panose="020B0604020202020204" pitchFamily="34" charset="0"/>
                <a:cs typeface="Arial" panose="020B0604020202020204" pitchFamily="34" charset="0"/>
              </a:rPr>
              <a:t> you have not come to know Me, Philip? </a:t>
            </a:r>
            <a:r>
              <a:rPr lang="en-US" sz="2400" b="1" u="sng" dirty="0">
                <a:latin typeface="Arial" panose="020B0604020202020204" pitchFamily="34" charset="0"/>
                <a:cs typeface="Arial" panose="020B0604020202020204" pitchFamily="34" charset="0"/>
              </a:rPr>
              <a:t>He who has seen Me has seen the Father</a:t>
            </a:r>
            <a:r>
              <a:rPr lang="en-US" sz="2400" b="1" dirty="0">
                <a:latin typeface="Arial" panose="020B0604020202020204" pitchFamily="34" charset="0"/>
                <a:cs typeface="Arial" panose="020B0604020202020204" pitchFamily="34" charset="0"/>
              </a:rPr>
              <a:t>; how </a:t>
            </a:r>
            <a:r>
              <a:rPr lang="en-US" sz="2400" b="1" i="1" dirty="0">
                <a:latin typeface="Arial" panose="020B0604020202020204" pitchFamily="34" charset="0"/>
                <a:cs typeface="Arial" panose="020B0604020202020204" pitchFamily="34" charset="0"/>
              </a:rPr>
              <a:t>can</a:t>
            </a:r>
            <a:r>
              <a:rPr lang="en-US" sz="2400" b="1" dirty="0">
                <a:latin typeface="Arial" panose="020B0604020202020204" pitchFamily="34" charset="0"/>
                <a:cs typeface="Arial" panose="020B0604020202020204" pitchFamily="34" charset="0"/>
              </a:rPr>
              <a:t> you say, ‘Show us the Father’? </a:t>
            </a:r>
          </a:p>
        </p:txBody>
      </p:sp>
    </p:spTree>
    <p:extLst>
      <p:ext uri="{BB962C8B-B14F-4D97-AF65-F5344CB8AC3E}">
        <p14:creationId xmlns:p14="http://schemas.microsoft.com/office/powerpoint/2010/main" val="170968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19 – Question 4</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did Jesus say about “greater works”?</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3002739"/>
            <a:ext cx="739541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14:12 (NASB95) </a:t>
            </a:r>
          </a:p>
          <a:p>
            <a:pPr>
              <a:buNone/>
            </a:pPr>
            <a:r>
              <a:rPr lang="en-US" sz="2400" b="1" baseline="30000" dirty="0">
                <a:latin typeface="Arial" panose="020B0604020202020204" pitchFamily="34" charset="0"/>
                <a:cs typeface="Arial" panose="020B0604020202020204" pitchFamily="34" charset="0"/>
              </a:rPr>
              <a:t>12</a:t>
            </a:r>
            <a:r>
              <a:rPr lang="en-US" sz="2400" b="1" dirty="0">
                <a:latin typeface="Arial" panose="020B0604020202020204" pitchFamily="34" charset="0"/>
                <a:cs typeface="Arial" panose="020B0604020202020204" pitchFamily="34" charset="0"/>
              </a:rPr>
              <a:t> “Truly, truly, I say to you, he who believes in Me, the works that I do, he will do also; and </a:t>
            </a:r>
            <a:r>
              <a:rPr lang="en-US" sz="2400" b="1" u="sng" dirty="0">
                <a:latin typeface="Arial" panose="020B0604020202020204" pitchFamily="34" charset="0"/>
                <a:cs typeface="Arial" panose="020B0604020202020204" pitchFamily="34" charset="0"/>
              </a:rPr>
              <a:t>greater </a:t>
            </a:r>
            <a:r>
              <a:rPr lang="en-US" sz="2400" b="1" i="1" u="sng" dirty="0">
                <a:latin typeface="Arial" panose="020B0604020202020204" pitchFamily="34" charset="0"/>
                <a:cs typeface="Arial" panose="020B0604020202020204" pitchFamily="34" charset="0"/>
              </a:rPr>
              <a:t>works</a:t>
            </a:r>
            <a:r>
              <a:rPr lang="en-US" sz="2400" b="1" u="sng" dirty="0">
                <a:latin typeface="Arial" panose="020B0604020202020204" pitchFamily="34" charset="0"/>
                <a:cs typeface="Arial" panose="020B0604020202020204" pitchFamily="34" charset="0"/>
              </a:rPr>
              <a:t> than these he will do</a:t>
            </a:r>
            <a:r>
              <a:rPr lang="en-US" sz="2400" b="1" dirty="0">
                <a:latin typeface="Arial" panose="020B0604020202020204" pitchFamily="34" charset="0"/>
                <a:cs typeface="Arial" panose="020B0604020202020204" pitchFamily="34" charset="0"/>
              </a:rPr>
              <a:t>; because I go to the Father. </a:t>
            </a:r>
          </a:p>
        </p:txBody>
      </p:sp>
    </p:spTree>
    <p:extLst>
      <p:ext uri="{BB962C8B-B14F-4D97-AF65-F5344CB8AC3E}">
        <p14:creationId xmlns:p14="http://schemas.microsoft.com/office/powerpoint/2010/main" val="418613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19 – Question 5</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How would the Father be glorified in the Son?</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3002739"/>
            <a:ext cx="739541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14:13 (NASB95) </a:t>
            </a:r>
          </a:p>
          <a:p>
            <a:pPr>
              <a:buNone/>
            </a:pPr>
            <a:r>
              <a:rPr lang="en-US" sz="2400" b="1" baseline="30000" dirty="0">
                <a:latin typeface="Arial" panose="020B0604020202020204" pitchFamily="34" charset="0"/>
                <a:cs typeface="Arial" panose="020B0604020202020204" pitchFamily="34" charset="0"/>
              </a:rPr>
              <a:t>13</a:t>
            </a:r>
            <a:r>
              <a:rPr lang="en-US" sz="2400" b="1" dirty="0">
                <a:latin typeface="Arial" panose="020B0604020202020204" pitchFamily="34" charset="0"/>
                <a:cs typeface="Arial" panose="020B0604020202020204" pitchFamily="34" charset="0"/>
              </a:rPr>
              <a:t> “Whatever you ask in My name, that will I do, so that the Father may be glorified in the Son. </a:t>
            </a:r>
          </a:p>
        </p:txBody>
      </p:sp>
    </p:spTree>
    <p:extLst>
      <p:ext uri="{BB962C8B-B14F-4D97-AF65-F5344CB8AC3E}">
        <p14:creationId xmlns:p14="http://schemas.microsoft.com/office/powerpoint/2010/main" val="39642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19 – Question 6</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What will we do if we love Him?</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643767" y="3002739"/>
            <a:ext cx="7856467"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14:15 (NASB95) </a:t>
            </a:r>
          </a:p>
          <a:p>
            <a:pPr>
              <a:buNone/>
            </a:pPr>
            <a:r>
              <a:rPr lang="en-US" sz="2400" b="1" baseline="30000" dirty="0">
                <a:latin typeface="Arial" panose="020B0604020202020204" pitchFamily="34" charset="0"/>
                <a:cs typeface="Arial" panose="020B0604020202020204" pitchFamily="34" charset="0"/>
              </a:rPr>
              <a:t>15</a:t>
            </a:r>
            <a:r>
              <a:rPr lang="en-US" sz="2400" b="1" dirty="0">
                <a:latin typeface="Arial" panose="020B0604020202020204" pitchFamily="34" charset="0"/>
                <a:cs typeface="Arial" panose="020B0604020202020204" pitchFamily="34" charset="0"/>
              </a:rPr>
              <a:t> “If you love Me, you will keep My commandments. </a:t>
            </a:r>
          </a:p>
        </p:txBody>
      </p:sp>
    </p:spTree>
    <p:extLst>
      <p:ext uri="{BB962C8B-B14F-4D97-AF65-F5344CB8AC3E}">
        <p14:creationId xmlns:p14="http://schemas.microsoft.com/office/powerpoint/2010/main" val="331327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19 – Question 7</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Why cannot the world receive the spirit of truth?</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3002739"/>
            <a:ext cx="739541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14:16–17 (NASB95) </a:t>
            </a:r>
          </a:p>
          <a:p>
            <a:pPr>
              <a:buNone/>
            </a:pPr>
            <a:r>
              <a:rPr lang="en-US" sz="2400" b="1" baseline="30000" dirty="0">
                <a:latin typeface="Arial" panose="020B0604020202020204" pitchFamily="34" charset="0"/>
                <a:cs typeface="Arial" panose="020B0604020202020204" pitchFamily="34" charset="0"/>
              </a:rPr>
              <a:t>16</a:t>
            </a:r>
            <a:r>
              <a:rPr lang="en-US" sz="2400" b="1" dirty="0">
                <a:latin typeface="Arial" panose="020B0604020202020204" pitchFamily="34" charset="0"/>
                <a:cs typeface="Arial" panose="020B0604020202020204" pitchFamily="34" charset="0"/>
              </a:rPr>
              <a:t> “I will ask the Father, and He will give you another Helper, that He may be with you forever; </a:t>
            </a:r>
            <a:r>
              <a:rPr lang="en-US" sz="2400" b="1" baseline="30000" dirty="0">
                <a:latin typeface="Arial" panose="020B0604020202020204" pitchFamily="34" charset="0"/>
                <a:cs typeface="Arial" panose="020B0604020202020204" pitchFamily="34" charset="0"/>
              </a:rPr>
              <a:t>17</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that is</a:t>
            </a:r>
            <a:r>
              <a:rPr lang="en-US" sz="2400" b="1" dirty="0">
                <a:latin typeface="Arial" panose="020B0604020202020204" pitchFamily="34" charset="0"/>
                <a:cs typeface="Arial" panose="020B0604020202020204" pitchFamily="34" charset="0"/>
              </a:rPr>
              <a:t> the Spirit of truth, whom the world cannot receive, </a:t>
            </a:r>
            <a:r>
              <a:rPr lang="en-US" sz="2400" b="1" u="sng" dirty="0">
                <a:latin typeface="Arial" panose="020B0604020202020204" pitchFamily="34" charset="0"/>
                <a:cs typeface="Arial" panose="020B0604020202020204" pitchFamily="34" charset="0"/>
              </a:rPr>
              <a:t>because it does not see Him or know Him</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but</a:t>
            </a:r>
            <a:r>
              <a:rPr lang="en-US" sz="2400" b="1" dirty="0">
                <a:latin typeface="Arial" panose="020B0604020202020204" pitchFamily="34" charset="0"/>
                <a:cs typeface="Arial" panose="020B0604020202020204" pitchFamily="34" charset="0"/>
              </a:rPr>
              <a:t> you know Him because He abides with you and will be in you. </a:t>
            </a:r>
          </a:p>
        </p:txBody>
      </p:sp>
    </p:spTree>
    <p:extLst>
      <p:ext uri="{BB962C8B-B14F-4D97-AF65-F5344CB8AC3E}">
        <p14:creationId xmlns:p14="http://schemas.microsoft.com/office/powerpoint/2010/main" val="269188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312738" y="228600"/>
            <a:ext cx="8518525" cy="681038"/>
          </a:xfrm>
          <a:prstGeom prst="rect">
            <a:avLst/>
          </a:prstGeom>
        </p:spPr>
        <p:txBody>
          <a:bodyPr/>
          <a:lstStyle/>
          <a:p>
            <a:pPr eaLnBrk="1" fontAlgn="auto" hangingPunct="1">
              <a:spcBef>
                <a:spcPct val="20000"/>
              </a:spcBef>
              <a:spcAft>
                <a:spcPts val="0"/>
              </a:spcAft>
              <a:buFont typeface="Arial"/>
              <a:buNone/>
              <a:defRPr/>
            </a:pPr>
            <a:r>
              <a:rPr lang="en-US" sz="3600" b="1" dirty="0">
                <a:latin typeface="Arial" panose="020B0604020202020204" pitchFamily="34" charset="0"/>
                <a:cs typeface="Arial" panose="020B0604020202020204" pitchFamily="34" charset="0"/>
              </a:rPr>
              <a:t>Lesson 19 – Question 8</a:t>
            </a:r>
            <a:endParaRPr lang="en-US" sz="32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312738" y="1033463"/>
            <a:ext cx="8540750" cy="0"/>
          </a:xfrm>
          <a:prstGeom prst="line">
            <a:avLst/>
          </a:prstGeom>
          <a:ln>
            <a:solidFill>
              <a:schemeClr val="accent1">
                <a:shade val="95000"/>
                <a:satMod val="105000"/>
                <a:alpha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0" y="126515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latin typeface="Arial" panose="020B0604020202020204" pitchFamily="34" charset="0"/>
                <a:cs typeface="Arial" panose="020B0604020202020204" pitchFamily="34" charset="0"/>
              </a:rPr>
              <a:t>The man who does not keep His words proves what?</a:t>
            </a:r>
            <a:endParaRPr lang="en-US" altLang="en-US" sz="1800" b="1" dirty="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74295" y="3002739"/>
            <a:ext cx="739541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John 14:24 (NASB95) </a:t>
            </a:r>
          </a:p>
          <a:p>
            <a:pPr>
              <a:buNone/>
            </a:pPr>
            <a:r>
              <a:rPr lang="en-US" sz="2400" b="1" baseline="30000" dirty="0">
                <a:latin typeface="Arial" panose="020B0604020202020204" pitchFamily="34" charset="0"/>
                <a:cs typeface="Arial" panose="020B0604020202020204" pitchFamily="34" charset="0"/>
              </a:rPr>
              <a:t>24</a:t>
            </a:r>
            <a:r>
              <a:rPr lang="en-US" sz="2400" b="1" dirty="0">
                <a:latin typeface="Arial" panose="020B0604020202020204" pitchFamily="34" charset="0"/>
                <a:cs typeface="Arial" panose="020B0604020202020204" pitchFamily="34" charset="0"/>
              </a:rPr>
              <a:t> “He who </a:t>
            </a:r>
            <a:r>
              <a:rPr lang="en-US" sz="2400" b="1" u="sng" dirty="0">
                <a:latin typeface="Arial" panose="020B0604020202020204" pitchFamily="34" charset="0"/>
                <a:cs typeface="Arial" panose="020B0604020202020204" pitchFamily="34" charset="0"/>
              </a:rPr>
              <a:t>does not love Me</a:t>
            </a:r>
            <a:r>
              <a:rPr lang="en-US" sz="2400" b="1" dirty="0">
                <a:latin typeface="Arial" panose="020B0604020202020204" pitchFamily="34" charset="0"/>
                <a:cs typeface="Arial" panose="020B0604020202020204" pitchFamily="34" charset="0"/>
              </a:rPr>
              <a:t> does not keep My words; and the word which you hear is not Mine, but the Father’s who sent Me. </a:t>
            </a:r>
          </a:p>
        </p:txBody>
      </p:sp>
    </p:spTree>
    <p:extLst>
      <p:ext uri="{BB962C8B-B14F-4D97-AF65-F5344CB8AC3E}">
        <p14:creationId xmlns:p14="http://schemas.microsoft.com/office/powerpoint/2010/main" val="14512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4435</TotalTime>
  <Words>5384</Words>
  <Application>Microsoft Office PowerPoint</Application>
  <PresentationFormat>On-screen Show (4:3)</PresentationFormat>
  <Paragraphs>377</Paragraphs>
  <Slides>33</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Adelle-Regular</vt:lpstr>
      <vt:lpstr>Apple Chancery</vt:lpstr>
      <vt:lpstr>Arial</vt:lpstr>
      <vt:lpstr>Calibri</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Timothy Caldwell</cp:lastModifiedBy>
  <cp:revision>81</cp:revision>
  <dcterms:created xsi:type="dcterms:W3CDTF">2014-03-26T14:03:34Z</dcterms:created>
  <dcterms:modified xsi:type="dcterms:W3CDTF">2016-07-14T13:18:17Z</dcterms:modified>
</cp:coreProperties>
</file>